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sldIdLst>
    <p:sldId id="256" r:id="rId2"/>
    <p:sldId id="258" r:id="rId3"/>
    <p:sldId id="259" r:id="rId4"/>
    <p:sldId id="260" r:id="rId5"/>
    <p:sldId id="261" r:id="rId6"/>
    <p:sldId id="257" r:id="rId7"/>
    <p:sldId id="1818" r:id="rId8"/>
    <p:sldId id="263" r:id="rId9"/>
    <p:sldId id="279" r:id="rId10"/>
    <p:sldId id="278" r:id="rId11"/>
    <p:sldId id="277" r:id="rId12"/>
    <p:sldId id="281" r:id="rId13"/>
    <p:sldId id="282" r:id="rId14"/>
    <p:sldId id="283" r:id="rId15"/>
    <p:sldId id="284" r:id="rId16"/>
    <p:sldId id="262" r:id="rId17"/>
    <p:sldId id="285" r:id="rId18"/>
    <p:sldId id="287" r:id="rId19"/>
    <p:sldId id="288" r:id="rId20"/>
    <p:sldId id="286" r:id="rId21"/>
    <p:sldId id="289" r:id="rId22"/>
    <p:sldId id="274" r:id="rId23"/>
    <p:sldId id="264" r:id="rId24"/>
    <p:sldId id="271" r:id="rId25"/>
    <p:sldId id="275" r:id="rId26"/>
    <p:sldId id="301" r:id="rId27"/>
    <p:sldId id="265" r:id="rId28"/>
    <p:sldId id="290" r:id="rId29"/>
    <p:sldId id="291" r:id="rId30"/>
    <p:sldId id="292" r:id="rId31"/>
    <p:sldId id="293" r:id="rId32"/>
    <p:sldId id="294" r:id="rId33"/>
    <p:sldId id="295" r:id="rId34"/>
    <p:sldId id="296" r:id="rId35"/>
    <p:sldId id="298" r:id="rId36"/>
    <p:sldId id="300" r:id="rId37"/>
    <p:sldId id="273" r:id="rId38"/>
    <p:sldId id="299" r:id="rId39"/>
    <p:sldId id="297" r:id="rId40"/>
    <p:sldId id="276" r:id="rId41"/>
    <p:sldId id="267" r:id="rId42"/>
    <p:sldId id="309" r:id="rId43"/>
    <p:sldId id="311" r:id="rId44"/>
    <p:sldId id="268" r:id="rId45"/>
    <p:sldId id="310" r:id="rId46"/>
    <p:sldId id="312" r:id="rId47"/>
    <p:sldId id="313" r:id="rId48"/>
    <p:sldId id="314" r:id="rId49"/>
    <p:sldId id="315" r:id="rId50"/>
    <p:sldId id="266" r:id="rId51"/>
    <p:sldId id="302" r:id="rId52"/>
    <p:sldId id="272" r:id="rId53"/>
    <p:sldId id="303" r:id="rId54"/>
    <p:sldId id="307" r:id="rId55"/>
    <p:sldId id="308" r:id="rId56"/>
    <p:sldId id="316" r:id="rId57"/>
    <p:sldId id="304" r:id="rId58"/>
    <p:sldId id="305" r:id="rId59"/>
    <p:sldId id="306" r:id="rId60"/>
    <p:sldId id="1819" r:id="rId61"/>
    <p:sldId id="1830" r:id="rId62"/>
    <p:sldId id="1831" r:id="rId63"/>
    <p:sldId id="1832" r:id="rId64"/>
    <p:sldId id="1882" r:id="rId65"/>
    <p:sldId id="1833" r:id="rId66"/>
    <p:sldId id="1834" r:id="rId67"/>
    <p:sldId id="1821" r:id="rId68"/>
    <p:sldId id="1835" r:id="rId69"/>
    <p:sldId id="1837" r:id="rId70"/>
    <p:sldId id="1838" r:id="rId71"/>
    <p:sldId id="1839" r:id="rId72"/>
    <p:sldId id="1846" r:id="rId73"/>
    <p:sldId id="1840" r:id="rId74"/>
    <p:sldId id="1845" r:id="rId75"/>
    <p:sldId id="1862" r:id="rId76"/>
    <p:sldId id="1847" r:id="rId77"/>
    <p:sldId id="1876" r:id="rId78"/>
    <p:sldId id="1848" r:id="rId79"/>
    <p:sldId id="1842" r:id="rId80"/>
    <p:sldId id="1843" r:id="rId81"/>
    <p:sldId id="1844" r:id="rId82"/>
    <p:sldId id="1849" r:id="rId83"/>
    <p:sldId id="1850" r:id="rId84"/>
    <p:sldId id="1820" r:id="rId85"/>
    <p:sldId id="1851" r:id="rId86"/>
    <p:sldId id="1852" r:id="rId87"/>
    <p:sldId id="1853" r:id="rId88"/>
    <p:sldId id="1854" r:id="rId89"/>
    <p:sldId id="1855" r:id="rId90"/>
    <p:sldId id="1856" r:id="rId91"/>
    <p:sldId id="1857" r:id="rId92"/>
    <p:sldId id="1858" r:id="rId93"/>
    <p:sldId id="1859" r:id="rId94"/>
    <p:sldId id="1860" r:id="rId95"/>
    <p:sldId id="1861" r:id="rId96"/>
    <p:sldId id="1863" r:id="rId97"/>
    <p:sldId id="1864" r:id="rId98"/>
    <p:sldId id="1865" r:id="rId99"/>
    <p:sldId id="1866" r:id="rId100"/>
    <p:sldId id="1867" r:id="rId101"/>
    <p:sldId id="1868" r:id="rId102"/>
    <p:sldId id="1870" r:id="rId103"/>
    <p:sldId id="1871" r:id="rId104"/>
    <p:sldId id="1872" r:id="rId105"/>
    <p:sldId id="1869" r:id="rId106"/>
    <p:sldId id="1873" r:id="rId107"/>
    <p:sldId id="1877" r:id="rId108"/>
    <p:sldId id="1823" r:id="rId109"/>
    <p:sldId id="1824" r:id="rId110"/>
    <p:sldId id="1825" r:id="rId111"/>
    <p:sldId id="280" r:id="rId112"/>
    <p:sldId id="1827" r:id="rId113"/>
    <p:sldId id="1828" r:id="rId114"/>
    <p:sldId id="1829" r:id="rId115"/>
    <p:sldId id="1883" r:id="rId116"/>
    <p:sldId id="1884" r:id="rId117"/>
    <p:sldId id="2076137136" r:id="rId118"/>
    <p:sldId id="1885" r:id="rId119"/>
    <p:sldId id="1886" r:id="rId120"/>
    <p:sldId id="1887" r:id="rId121"/>
    <p:sldId id="1888" r:id="rId122"/>
    <p:sldId id="1890" r:id="rId123"/>
    <p:sldId id="2076137117" r:id="rId124"/>
    <p:sldId id="1891" r:id="rId125"/>
    <p:sldId id="2076137118" r:id="rId126"/>
    <p:sldId id="2076137130" r:id="rId127"/>
    <p:sldId id="2076137119" r:id="rId128"/>
    <p:sldId id="2389" r:id="rId129"/>
    <p:sldId id="10703" r:id="rId130"/>
    <p:sldId id="2076136536" r:id="rId131"/>
    <p:sldId id="2076136537" r:id="rId132"/>
    <p:sldId id="2076136538" r:id="rId133"/>
    <p:sldId id="8470" r:id="rId134"/>
    <p:sldId id="2076136539" r:id="rId135"/>
    <p:sldId id="2076136540" r:id="rId136"/>
    <p:sldId id="2076137120" r:id="rId137"/>
    <p:sldId id="373" r:id="rId138"/>
    <p:sldId id="10169" r:id="rId139"/>
    <p:sldId id="2076137128" r:id="rId140"/>
    <p:sldId id="2076137129" r:id="rId141"/>
    <p:sldId id="1892" r:id="rId142"/>
    <p:sldId id="2076137127" r:id="rId143"/>
    <p:sldId id="2978" r:id="rId144"/>
    <p:sldId id="365" r:id="rId145"/>
    <p:sldId id="2076137123" r:id="rId146"/>
    <p:sldId id="2076136533" r:id="rId147"/>
    <p:sldId id="10718" r:id="rId148"/>
    <p:sldId id="2076136541" r:id="rId149"/>
    <p:sldId id="356" r:id="rId150"/>
    <p:sldId id="10671" r:id="rId151"/>
    <p:sldId id="10569" r:id="rId152"/>
    <p:sldId id="10576" r:id="rId153"/>
    <p:sldId id="10579" r:id="rId154"/>
    <p:sldId id="2076136542" r:id="rId155"/>
    <p:sldId id="2076136543" r:id="rId156"/>
    <p:sldId id="2076137132" r:id="rId157"/>
    <p:sldId id="2076136520" r:id="rId158"/>
    <p:sldId id="2076137131" r:id="rId159"/>
    <p:sldId id="2076137138" r:id="rId160"/>
    <p:sldId id="2076137139" r:id="rId161"/>
    <p:sldId id="2076137140" r:id="rId162"/>
    <p:sldId id="2076137141" r:id="rId163"/>
    <p:sldId id="2076137142" r:id="rId164"/>
    <p:sldId id="2076137144" r:id="rId165"/>
    <p:sldId id="2076137143" r:id="rId166"/>
    <p:sldId id="2076137147" r:id="rId167"/>
    <p:sldId id="2076137148" r:id="rId168"/>
    <p:sldId id="2076137151" r:id="rId169"/>
    <p:sldId id="2076137152" r:id="rId170"/>
    <p:sldId id="2076137153" r:id="rId171"/>
    <p:sldId id="2076137154" r:id="rId172"/>
    <p:sldId id="2076137157" r:id="rId173"/>
    <p:sldId id="2076137156" r:id="rId174"/>
    <p:sldId id="2076137145" r:id="rId175"/>
    <p:sldId id="2076137149"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Power Platform" id="{EB964C65-22A8-413A-AB5B-24662E61063F}">
          <p14:sldIdLst>
            <p14:sldId id="256"/>
            <p14:sldId id="258"/>
            <p14:sldId id="259"/>
            <p14:sldId id="260"/>
            <p14:sldId id="261"/>
            <p14:sldId id="257"/>
          </p14:sldIdLst>
        </p14:section>
        <p14:section name="2 - Power Apps" id="{EDDA83AA-4A9B-4237-AFDA-44166A99055B}">
          <p14:sldIdLst>
            <p14:sldId id="1818"/>
            <p14:sldId id="263"/>
            <p14:sldId id="279"/>
            <p14:sldId id="278"/>
            <p14:sldId id="277"/>
            <p14:sldId id="281"/>
            <p14:sldId id="282"/>
            <p14:sldId id="283"/>
            <p14:sldId id="284"/>
            <p14:sldId id="262"/>
            <p14:sldId id="285"/>
            <p14:sldId id="287"/>
            <p14:sldId id="288"/>
            <p14:sldId id="286"/>
            <p14:sldId id="289"/>
            <p14:sldId id="274"/>
            <p14:sldId id="264"/>
            <p14:sldId id="271"/>
            <p14:sldId id="275"/>
            <p14:sldId id="301"/>
            <p14:sldId id="265"/>
            <p14:sldId id="290"/>
            <p14:sldId id="291"/>
            <p14:sldId id="292"/>
            <p14:sldId id="293"/>
            <p14:sldId id="294"/>
            <p14:sldId id="295"/>
            <p14:sldId id="296"/>
            <p14:sldId id="298"/>
            <p14:sldId id="300"/>
            <p14:sldId id="273"/>
            <p14:sldId id="299"/>
            <p14:sldId id="297"/>
            <p14:sldId id="276"/>
            <p14:sldId id="267"/>
            <p14:sldId id="309"/>
            <p14:sldId id="311"/>
            <p14:sldId id="268"/>
            <p14:sldId id="310"/>
            <p14:sldId id="312"/>
            <p14:sldId id="313"/>
            <p14:sldId id="314"/>
            <p14:sldId id="315"/>
            <p14:sldId id="266"/>
            <p14:sldId id="302"/>
            <p14:sldId id="272"/>
            <p14:sldId id="303"/>
            <p14:sldId id="307"/>
            <p14:sldId id="308"/>
            <p14:sldId id="316"/>
            <p14:sldId id="304"/>
          </p14:sldIdLst>
        </p14:section>
        <p14:section name="3-Power Automate" id="{6E433AD8-9EF0-4A5E-B0B6-F2B20A1724DC}">
          <p14:sldIdLst>
            <p14:sldId id="305"/>
            <p14:sldId id="306"/>
            <p14:sldId id="1819"/>
            <p14:sldId id="1830"/>
            <p14:sldId id="1831"/>
            <p14:sldId id="1832"/>
            <p14:sldId id="1882"/>
            <p14:sldId id="1833"/>
            <p14:sldId id="1834"/>
            <p14:sldId id="1821"/>
            <p14:sldId id="1835"/>
            <p14:sldId id="1837"/>
            <p14:sldId id="1838"/>
            <p14:sldId id="1839"/>
            <p14:sldId id="1846"/>
            <p14:sldId id="1840"/>
            <p14:sldId id="1845"/>
            <p14:sldId id="1862"/>
            <p14:sldId id="1847"/>
            <p14:sldId id="1876"/>
            <p14:sldId id="1848"/>
            <p14:sldId id="1842"/>
            <p14:sldId id="1843"/>
            <p14:sldId id="1844"/>
            <p14:sldId id="1849"/>
            <p14:sldId id="1850"/>
            <p14:sldId id="1820"/>
            <p14:sldId id="1851"/>
            <p14:sldId id="1852"/>
            <p14:sldId id="1853"/>
            <p14:sldId id="1854"/>
            <p14:sldId id="1855"/>
            <p14:sldId id="1856"/>
            <p14:sldId id="1857"/>
            <p14:sldId id="1858"/>
            <p14:sldId id="1859"/>
            <p14:sldId id="1860"/>
            <p14:sldId id="1861"/>
            <p14:sldId id="1863"/>
            <p14:sldId id="1864"/>
            <p14:sldId id="1865"/>
            <p14:sldId id="1866"/>
            <p14:sldId id="1867"/>
            <p14:sldId id="1868"/>
            <p14:sldId id="1870"/>
            <p14:sldId id="1871"/>
            <p14:sldId id="1872"/>
            <p14:sldId id="1869"/>
            <p14:sldId id="1873"/>
            <p14:sldId id="1877"/>
            <p14:sldId id="1823"/>
            <p14:sldId id="1824"/>
            <p14:sldId id="1825"/>
            <p14:sldId id="280"/>
            <p14:sldId id="1827"/>
            <p14:sldId id="1828"/>
            <p14:sldId id="1829"/>
          </p14:sldIdLst>
        </p14:section>
        <p14:section name="Power BI Intro 2 demo" id="{DCEA796E-AE7D-49CD-8420-DA593A849277}">
          <p14:sldIdLst>
            <p14:sldId id="1883"/>
            <p14:sldId id="1884"/>
            <p14:sldId id="2076137136"/>
            <p14:sldId id="1885"/>
            <p14:sldId id="1886"/>
            <p14:sldId id="1887"/>
            <p14:sldId id="1888"/>
            <p14:sldId id="1890"/>
            <p14:sldId id="2076137117"/>
            <p14:sldId id="1891"/>
            <p14:sldId id="2076137118"/>
            <p14:sldId id="2076137130"/>
            <p14:sldId id="2076137119"/>
            <p14:sldId id="2389"/>
            <p14:sldId id="10703"/>
            <p14:sldId id="2076136536"/>
            <p14:sldId id="2076136537"/>
            <p14:sldId id="2076136538"/>
            <p14:sldId id="8470"/>
            <p14:sldId id="2076136539"/>
            <p14:sldId id="2076136540"/>
            <p14:sldId id="2076137120"/>
            <p14:sldId id="373"/>
            <p14:sldId id="10169"/>
            <p14:sldId id="2076137128"/>
            <p14:sldId id="2076137129"/>
            <p14:sldId id="1892"/>
            <p14:sldId id="2076137127"/>
            <p14:sldId id="2978"/>
            <p14:sldId id="365"/>
            <p14:sldId id="2076137123"/>
          </p14:sldIdLst>
        </p14:section>
        <p14:section name="Power BI Extras Security &amp; AI" id="{2A453963-3950-4AF7-90D1-68EA900E687D}">
          <p14:sldIdLst>
            <p14:sldId id="2076136533"/>
            <p14:sldId id="10718"/>
            <p14:sldId id="2076136541"/>
            <p14:sldId id="356"/>
            <p14:sldId id="10671"/>
            <p14:sldId id="10569"/>
            <p14:sldId id="10576"/>
            <p14:sldId id="10579"/>
            <p14:sldId id="2076136542"/>
            <p14:sldId id="2076136543"/>
            <p14:sldId id="2076137132"/>
            <p14:sldId id="2076136520"/>
            <p14:sldId id="2076137131"/>
          </p14:sldIdLst>
        </p14:section>
        <p14:section name="5-Summary-Revision" id="{32C2E181-2197-4A83-B3BB-388339F28521}">
          <p14:sldIdLst>
            <p14:sldId id="2076137138"/>
            <p14:sldId id="2076137139"/>
            <p14:sldId id="2076137140"/>
            <p14:sldId id="2076137141"/>
            <p14:sldId id="2076137142"/>
            <p14:sldId id="2076137144"/>
            <p14:sldId id="2076137143"/>
            <p14:sldId id="2076137147"/>
            <p14:sldId id="2076137148"/>
            <p14:sldId id="2076137151"/>
            <p14:sldId id="2076137152"/>
            <p14:sldId id="2076137153"/>
            <p14:sldId id="2076137154"/>
            <p14:sldId id="2076137157"/>
            <p14:sldId id="2076137156"/>
            <p14:sldId id="2076137145"/>
            <p14:sldId id="20761371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4497" autoAdjust="0"/>
  </p:normalViewPr>
  <p:slideViewPr>
    <p:cSldViewPr snapToGrid="0">
      <p:cViewPr varScale="1">
        <p:scale>
          <a:sx n="64" d="100"/>
          <a:sy n="64" d="100"/>
        </p:scale>
        <p:origin x="155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304BC-2CD9-473E-84DE-39479E7D63CE}" type="datetimeFigureOut">
              <a:rPr lang="en-GB" smtClean="0"/>
              <a:t>06/04/2020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060FF-8DEA-4CF2-B70C-6B4D659ABE8A}" type="slidenum">
              <a:rPr lang="en-GB" smtClean="0"/>
              <a:t>‹#›</a:t>
            </a:fld>
            <a:endParaRPr lang="en-GB"/>
          </a:p>
        </p:txBody>
      </p:sp>
    </p:spTree>
    <p:extLst>
      <p:ext uri="{BB962C8B-B14F-4D97-AF65-F5344CB8AC3E}">
        <p14:creationId xmlns:p14="http://schemas.microsoft.com/office/powerpoint/2010/main" val="3668486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Hand out cards &amp; stickers </a:t>
            </a:r>
          </a:p>
        </p:txBody>
      </p:sp>
      <p:sp>
        <p:nvSpPr>
          <p:cNvPr id="4" name="Slide Number Placeholder 3"/>
          <p:cNvSpPr>
            <a:spLocks noGrp="1"/>
          </p:cNvSpPr>
          <p:nvPr>
            <p:ph type="sldNum" sz="quarter" idx="5"/>
          </p:nvPr>
        </p:nvSpPr>
        <p:spPr/>
        <p:txBody>
          <a:bodyPr/>
          <a:lstStyle/>
          <a:p>
            <a:fld id="{6BF1606C-7C03-4A75-B2D2-B284FEF67125}" type="slidenum">
              <a:rPr lang="en-GB" smtClean="0"/>
              <a:t>117</a:t>
            </a:fld>
            <a:endParaRPr lang="en-GB"/>
          </a:p>
        </p:txBody>
      </p:sp>
    </p:spTree>
    <p:extLst>
      <p:ext uri="{BB962C8B-B14F-4D97-AF65-F5344CB8AC3E}">
        <p14:creationId xmlns:p14="http://schemas.microsoft.com/office/powerpoint/2010/main" val="2069433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embed Power BI into your application, you get to choose how to tell your story and represent your data to your users. It isn’t just bar charts and line graphs. You can even embed a fish tank visual if that suits your needs. </a:t>
            </a:r>
          </a:p>
          <a:p>
            <a:endParaRPr lang="en-US" dirty="0"/>
          </a:p>
          <a:p>
            <a:r>
              <a:rPr lang="en-US" dirty="0"/>
              <a:t>Okay… </a:t>
            </a:r>
          </a:p>
          <a:p>
            <a:endParaRPr lang="en-US" dirty="0"/>
          </a:p>
          <a:p>
            <a:r>
              <a:rPr lang="en-US" dirty="0"/>
              <a:t>So let’s get out of Power Point for a bit and I’ll show you the Power BI Embedded playground. The playground is where you’ll be able to see every single front-end feature we deploy into our service.  I want to quickly show you two things: Q&amp;A and insights to actions. These are two features you can enable for your customers. But as I mentioned, every front-end feature is available for you and your team to explore and try out.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 9:23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4866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711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946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 9:23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8898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6612"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4/6/2020 9:23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137</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05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4/6/2020 9:23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rPr>
              <a:pPr marL="0" marR="0" lvl="0" indent="0" algn="r" defTabSz="950464"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583184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829138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294372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Core update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 9:23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806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100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BI Dashboard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2312410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3231125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DIAH demo sample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145</a:t>
            </a:fld>
            <a:endParaRPr lang="en-US"/>
          </a:p>
        </p:txBody>
      </p:sp>
    </p:spTree>
    <p:extLst>
      <p:ext uri="{BB962C8B-B14F-4D97-AF65-F5344CB8AC3E}">
        <p14:creationId xmlns:p14="http://schemas.microsoft.com/office/powerpoint/2010/main" val="4159667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78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966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149</a:t>
            </a:fld>
            <a:endParaRPr lang="en-US"/>
          </a:p>
        </p:txBody>
      </p:sp>
    </p:spTree>
    <p:extLst>
      <p:ext uri="{BB962C8B-B14F-4D97-AF65-F5344CB8AC3E}">
        <p14:creationId xmlns:p14="http://schemas.microsoft.com/office/powerpoint/2010/main" val="514064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154</a:t>
            </a:fld>
            <a:endParaRPr lang="en-US"/>
          </a:p>
        </p:txBody>
      </p:sp>
    </p:spTree>
    <p:extLst>
      <p:ext uri="{BB962C8B-B14F-4D97-AF65-F5344CB8AC3E}">
        <p14:creationId xmlns:p14="http://schemas.microsoft.com/office/powerpoint/2010/main" val="1514715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583643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4/6/2020 9:23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30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Hand out cards &amp; stickers </a:t>
            </a:r>
          </a:p>
        </p:txBody>
      </p:sp>
      <p:sp>
        <p:nvSpPr>
          <p:cNvPr id="4" name="Slide Number Placeholder 3"/>
          <p:cNvSpPr>
            <a:spLocks noGrp="1"/>
          </p:cNvSpPr>
          <p:nvPr>
            <p:ph type="sldNum" sz="quarter" idx="5"/>
          </p:nvPr>
        </p:nvSpPr>
        <p:spPr/>
        <p:txBody>
          <a:bodyPr/>
          <a:lstStyle/>
          <a:p>
            <a:fld id="{6BF1606C-7C03-4A75-B2D2-B284FEF67125}" type="slidenum">
              <a:rPr lang="en-GB" smtClean="0"/>
              <a:t>161</a:t>
            </a:fld>
            <a:endParaRPr lang="en-GB"/>
          </a:p>
        </p:txBody>
      </p:sp>
    </p:spTree>
    <p:extLst>
      <p:ext uri="{BB962C8B-B14F-4D97-AF65-F5344CB8AC3E}">
        <p14:creationId xmlns:p14="http://schemas.microsoft.com/office/powerpoint/2010/main" val="383567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BI Dashboard &amp; Power BI Mobile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04611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BI Desktop … Installed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4/6/2020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230304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412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49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 9:23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12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8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8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CB2E-2D9E-43AE-9237-C0C4F9BA1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3ABEC0-C6CD-40F7-8262-79CFE7EE9F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2235964-B1E5-4271-A6EB-6A98DA94AB0A}"/>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5" name="Footer Placeholder 4">
            <a:extLst>
              <a:ext uri="{FF2B5EF4-FFF2-40B4-BE49-F238E27FC236}">
                <a16:creationId xmlns:a16="http://schemas.microsoft.com/office/drawing/2014/main" id="{1DA3C7AF-E738-4B40-94E0-80E7239D90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4B5B66-AB2C-4AC5-91F3-88450CC1078C}"/>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3260921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ECC7-26D2-4059-9BCC-814A744A74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61BE951-2C92-426E-8C91-73AF22027A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4581F0-FBE3-4E3C-9E19-62095A9775DE}"/>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5" name="Footer Placeholder 4">
            <a:extLst>
              <a:ext uri="{FF2B5EF4-FFF2-40B4-BE49-F238E27FC236}">
                <a16:creationId xmlns:a16="http://schemas.microsoft.com/office/drawing/2014/main" id="{E7BF5369-0BD1-431D-9373-475390C65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698596-5109-4ABA-BC1C-B0F619E0F517}"/>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721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624AB6-9DA6-46EC-87A6-F37B1DD63F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18DB72-6732-419F-897D-E08B96C3BC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D40983-F664-4FF5-8974-378F073487AE}"/>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5" name="Footer Placeholder 4">
            <a:extLst>
              <a:ext uri="{FF2B5EF4-FFF2-40B4-BE49-F238E27FC236}">
                <a16:creationId xmlns:a16="http://schemas.microsoft.com/office/drawing/2014/main" id="{E7DD9928-493A-4C36-A1D5-E3CB55749D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7AE1C4-30A2-4EB6-943E-4E53F8AEBA16}"/>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2101265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5999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7477644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718316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a:prstGeom prst="rect">
            <a:avLst/>
          </a:prstGeom>
        </p:spPr>
        <p:txBody>
          <a:bodyPr anchor="ctr" anchorCtr="0">
            <a:normAutofit/>
          </a:bodyPr>
          <a:lstStyle>
            <a:lvl1pPr>
              <a:defRPr sz="5399"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2523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7099-9898-410F-AE4F-18BA81CA4A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D9A688-1523-4C34-B60D-8063CAF4A0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7F2049-9FA8-4635-AC40-06205C76F7C9}"/>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5" name="Footer Placeholder 4">
            <a:extLst>
              <a:ext uri="{FF2B5EF4-FFF2-40B4-BE49-F238E27FC236}">
                <a16:creationId xmlns:a16="http://schemas.microsoft.com/office/drawing/2014/main" id="{8D4A4829-8CC1-4FBF-951B-7DA6A92EB4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F3A0E9-C391-4F99-BBDA-DD5A3DF59F6D}"/>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52126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A26E-D023-4979-B23A-AA0F77099E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C3A1434-AE8F-4942-8F9E-24BF7FD61E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5F2C40-B2C0-463F-A65A-160CEDC4B0CD}"/>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5" name="Footer Placeholder 4">
            <a:extLst>
              <a:ext uri="{FF2B5EF4-FFF2-40B4-BE49-F238E27FC236}">
                <a16:creationId xmlns:a16="http://schemas.microsoft.com/office/drawing/2014/main" id="{C4FEB0C6-B7A8-438D-85B9-7366B0D736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3A7446-A490-47C8-B884-747A47A462C7}"/>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1984270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C0BC-7A1C-44CF-96E7-7C81B4C9A9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57B95DD-2FB0-4DE2-B46E-B6B11289DE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44B235E-340A-434D-8B36-55EC8C1CF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61C2FD-0D72-4B3F-851F-CAF70C3D5580}"/>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6" name="Footer Placeholder 5">
            <a:extLst>
              <a:ext uri="{FF2B5EF4-FFF2-40B4-BE49-F238E27FC236}">
                <a16:creationId xmlns:a16="http://schemas.microsoft.com/office/drawing/2014/main" id="{D01C2E63-C667-41DC-A2F4-FCAE80DAC7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442CF-5BCB-4916-AF63-6458BA764044}"/>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1036960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8A12-E7C9-4DAD-B909-4EDE309D7E7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0E8AD26-721A-46D9-9DA3-B58A0F777C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D9943-5445-4A67-93CF-ED815F02FB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ABF992-D1C9-4652-BFB2-374230E1BE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652BC-4B4E-497E-814A-E02838934F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A26B662-0BBF-4374-942E-75704E533D13}"/>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8" name="Footer Placeholder 7">
            <a:extLst>
              <a:ext uri="{FF2B5EF4-FFF2-40B4-BE49-F238E27FC236}">
                <a16:creationId xmlns:a16="http://schemas.microsoft.com/office/drawing/2014/main" id="{DDD04ECD-8D54-4974-8D61-DAA8CE8CA29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AAF6134-26E1-4E44-B7B3-5DEA915398C0}"/>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1744875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76AC-8494-4417-89AF-FEED4511709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A1D8AD2-FB90-4607-ABF5-894A0F45DCAC}"/>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4" name="Footer Placeholder 3">
            <a:extLst>
              <a:ext uri="{FF2B5EF4-FFF2-40B4-BE49-F238E27FC236}">
                <a16:creationId xmlns:a16="http://schemas.microsoft.com/office/drawing/2014/main" id="{A2DDEB5A-D3BD-4C7E-AAF2-FE0C90E736A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554CA4F-FA8D-436F-9829-4551F1C310CE}"/>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26637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ED584-6005-4568-8845-988F1080223C}"/>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3" name="Footer Placeholder 2">
            <a:extLst>
              <a:ext uri="{FF2B5EF4-FFF2-40B4-BE49-F238E27FC236}">
                <a16:creationId xmlns:a16="http://schemas.microsoft.com/office/drawing/2014/main" id="{14F09638-8642-462C-A19D-73EB1064453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9771635-BE82-4D4D-9FDD-4F191BDC7FDD}"/>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3474486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894F-DE81-424F-8ACD-71F80F775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4A1175-860A-4AF9-B24C-C57E9FA37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ED46C33-B513-4285-ABBC-7FC44A333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A6762-30AE-40E1-9B63-3D2C1D86447A}"/>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6" name="Footer Placeholder 5">
            <a:extLst>
              <a:ext uri="{FF2B5EF4-FFF2-40B4-BE49-F238E27FC236}">
                <a16:creationId xmlns:a16="http://schemas.microsoft.com/office/drawing/2014/main" id="{E094A164-6341-4E74-97E0-6B75CCD091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9ADBE5-1ABA-4DF9-AF2C-8D1A5A387AA7}"/>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416078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E7B9-C66B-474C-9749-2C1962B62F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8185DBA-315C-461A-8170-F011C20CD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B6EC69C-ADFC-4663-933C-CA3CDD7C7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04B22-D1ED-4A4E-9DF9-B2352D729809}"/>
              </a:ext>
            </a:extLst>
          </p:cNvPr>
          <p:cNvSpPr>
            <a:spLocks noGrp="1"/>
          </p:cNvSpPr>
          <p:nvPr>
            <p:ph type="dt" sz="half" idx="10"/>
          </p:nvPr>
        </p:nvSpPr>
        <p:spPr/>
        <p:txBody>
          <a:bodyPr/>
          <a:lstStyle/>
          <a:p>
            <a:fld id="{B9D91817-50E8-484A-9BCB-F463C3EF7594}" type="datetimeFigureOut">
              <a:rPr lang="en-GB" smtClean="0"/>
              <a:t>06/04/2020</a:t>
            </a:fld>
            <a:endParaRPr lang="en-GB"/>
          </a:p>
        </p:txBody>
      </p:sp>
      <p:sp>
        <p:nvSpPr>
          <p:cNvPr id="6" name="Footer Placeholder 5">
            <a:extLst>
              <a:ext uri="{FF2B5EF4-FFF2-40B4-BE49-F238E27FC236}">
                <a16:creationId xmlns:a16="http://schemas.microsoft.com/office/drawing/2014/main" id="{6614B91C-F967-4A4A-8F67-829F97E0E8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208FD1-D0AF-497C-AD63-59A113E9842F}"/>
              </a:ext>
            </a:extLst>
          </p:cNvPr>
          <p:cNvSpPr>
            <a:spLocks noGrp="1"/>
          </p:cNvSpPr>
          <p:nvPr>
            <p:ph type="sldNum" sz="quarter" idx="12"/>
          </p:nvPr>
        </p:nvSpPr>
        <p:spPr/>
        <p:txBody>
          <a:bodyPr/>
          <a:lstStyle/>
          <a:p>
            <a:fld id="{DA1D4C17-43B1-4985-A6D4-5AF9F16BA957}" type="slidenum">
              <a:rPr lang="en-GB" smtClean="0"/>
              <a:t>‹#›</a:t>
            </a:fld>
            <a:endParaRPr lang="en-GB"/>
          </a:p>
        </p:txBody>
      </p:sp>
    </p:spTree>
    <p:extLst>
      <p:ext uri="{BB962C8B-B14F-4D97-AF65-F5344CB8AC3E}">
        <p14:creationId xmlns:p14="http://schemas.microsoft.com/office/powerpoint/2010/main" val="4123715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C6DE3-8563-4A39-BB88-C08FCAA09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764DB43-568B-4470-8C3D-EEFDFAA86E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A9EFDA-4D0B-4BEC-B1B8-140931E0F3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91817-50E8-484A-9BCB-F463C3EF7594}" type="datetimeFigureOut">
              <a:rPr lang="en-GB" smtClean="0"/>
              <a:t>06/04/2020</a:t>
            </a:fld>
            <a:endParaRPr lang="en-GB"/>
          </a:p>
        </p:txBody>
      </p:sp>
      <p:sp>
        <p:nvSpPr>
          <p:cNvPr id="5" name="Footer Placeholder 4">
            <a:extLst>
              <a:ext uri="{FF2B5EF4-FFF2-40B4-BE49-F238E27FC236}">
                <a16:creationId xmlns:a16="http://schemas.microsoft.com/office/drawing/2014/main" id="{87CF6A3E-D987-40B2-9824-5D247EFF0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6137A45-0F97-4DD5-9201-E2F729B41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D4C17-43B1-4985-A6D4-5AF9F16BA957}" type="slidenum">
              <a:rPr lang="en-GB" smtClean="0"/>
              <a:t>‹#›</a:t>
            </a:fld>
            <a:endParaRPr lang="en-GB"/>
          </a:p>
        </p:txBody>
      </p:sp>
    </p:spTree>
    <p:extLst>
      <p:ext uri="{BB962C8B-B14F-4D97-AF65-F5344CB8AC3E}">
        <p14:creationId xmlns:p14="http://schemas.microsoft.com/office/powerpoint/2010/main" val="1357444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hyperlink" Target="https://docs.microsoft.com/en-us/learn/modules/build-automated-solution/index"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flow.microsoft.com/en-us/ai-builder/" TargetMode="External"/><Relationship Id="rId2" Type="http://schemas.openxmlformats.org/officeDocument/2006/relationships/hyperlink" Target="https://docs.microsoft.com/en-gb/learn/modules/get-started-flows/8-flow-team-flows"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docs.microsoft.com/en-gb/learn/modules/get-started-flows/" TargetMode="External"/><Relationship Id="rId2" Type="http://schemas.openxmlformats.org/officeDocument/2006/relationships/hyperlink" Target="https://docs.microsoft.com/en-gb/learn/paths/automate-process-power-automate/"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docs.microsoft.com/en-gb/learn/modules/build-more-flows/" TargetMode="External"/><Relationship Id="rId2" Type="http://schemas.openxmlformats.org/officeDocument/2006/relationships/hyperlink" Target="https://docs.microsoft.com/en-gb/learn/paths/automate-process-power-automate/"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docs.microsoft.com/en-gb/learn/modules/administer-flows" TargetMode="External"/><Relationship Id="rId2" Type="http://schemas.openxmlformats.org/officeDocument/2006/relationships/hyperlink" Target="https://docs.microsoft.com/en-gb/learn/paths/automate-process-power-automate/"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docs.microsoft.com/en-gb/learn/paths/intro-developing-power-platform/"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fif"/><Relationship Id="rId4" Type="http://schemas.openxmlformats.org/officeDocument/2006/relationships/image" Target="../media/image81.png"/><Relationship Id="rId9" Type="http://schemas.openxmlformats.org/officeDocument/2006/relationships/image" Target="../media/image8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s://docs.microsoft.com/en-us/learn/certifications/exams/pl-900"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www.microsoft.com/en-us/learning/exam-70-778.aspx" TargetMode="External"/><Relationship Id="rId2" Type="http://schemas.openxmlformats.org/officeDocument/2006/relationships/hyperlink" Target="https://docs.microsoft.com/en-us/learn/certifications/exams/da-100"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www.mentimeter.com/app" TargetMode="External"/><Relationship Id="rId2" Type="http://schemas.openxmlformats.org/officeDocument/2006/relationships/hyperlink" Target="http://www.powerbi.com/"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12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6.xml"/><Relationship Id="rId16"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19" Type="http://schemas.openxmlformats.org/officeDocument/2006/relationships/image" Target="../media/image92.png"/><Relationship Id="rId4" Type="http://schemas.openxmlformats.org/officeDocument/2006/relationships/image" Target="../media/image95.jpeg"/><Relationship Id="rId9" Type="http://schemas.openxmlformats.org/officeDocument/2006/relationships/image" Target="../media/image100.png"/><Relationship Id="rId14" Type="http://schemas.openxmlformats.org/officeDocument/2006/relationships/image" Target="../media/image105.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learn/certifications/exams/pl-900"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1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3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13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powerbi.microsoft.com/en-us/pricing/" TargetMode="External"/><Relationship Id="rId2" Type="http://schemas.openxmlformats.org/officeDocument/2006/relationships/hyperlink" Target="http://www.powerbi.com/"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hyperlink" Target="https://www.microsoft.com/en-us/TrustCenter/CloudServices/business-application-platform/security"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6.gi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7.gi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microsoft.com/en-us/trustcenter/compliance/complianceofferings?product=PowerBI"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55.xml.rels><?xml version="1.0" encoding="UTF-8" standalone="yes"?>
<Relationships xmlns="http://schemas.openxmlformats.org/package/2006/relationships"><Relationship Id="rId3" Type="http://schemas.openxmlformats.org/officeDocument/2006/relationships/hyperlink" Target="https://www.microsoft.com/en-us/trustcenter/Privacy/You-own-your-data"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fif"/><Relationship Id="rId4" Type="http://schemas.openxmlformats.org/officeDocument/2006/relationships/image" Target="../media/image81.png"/><Relationship Id="rId9" Type="http://schemas.openxmlformats.org/officeDocument/2006/relationships/image" Target="../media/image8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hyperlink" Target="https://docs.microsoft.com/en-us/learn/certifications/exams/pl-900"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hyperlink" Target="https://www.mentimeter.com/app"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www.microsoft.com/en-us/learning/certification-exams.aspx" TargetMode="External"/><Relationship Id="rId2" Type="http://schemas.openxmlformats.org/officeDocument/2006/relationships/hyperlink" Target="https://docs.microsoft.com/en-gb/learn/certifications/online-exams"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hyperlink" Target="https://www.mentimeter.com/app"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www.microsoft.com/en-us/learning/exam-70-778.aspx" TargetMode="External"/><Relationship Id="rId2" Type="http://schemas.openxmlformats.org/officeDocument/2006/relationships/hyperlink" Target="https://docs.microsoft.com/en-us/learn/certifications/exams/da-100"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docs.microsoft.com/en-us/learn/certifications/exams/mb-400" TargetMode="External"/><Relationship Id="rId2" Type="http://schemas.openxmlformats.org/officeDocument/2006/relationships/hyperlink" Target="https://docs.microsoft.com/en-us/learn/certifications/exams/mb-200" TargetMode="External"/><Relationship Id="rId1" Type="http://schemas.openxmlformats.org/officeDocument/2006/relationships/slideLayout" Target="../slideLayouts/slideLayout2.xml"/><Relationship Id="rId4" Type="http://schemas.openxmlformats.org/officeDocument/2006/relationships/hyperlink" Target="https://docs.microsoft.com/en-us/learn/certifications/exams/mb-60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dmin.powerapps.com/" TargetMode="External"/><Relationship Id="rId2" Type="http://schemas.openxmlformats.org/officeDocument/2006/relationships/hyperlink" Target="https://admin.powerplatform.microsoft.com/" TargetMode="External"/><Relationship Id="rId1" Type="http://schemas.openxmlformats.org/officeDocument/2006/relationships/slideLayout" Target="../slideLayouts/slideLayout2.xml"/><Relationship Id="rId5" Type="http://schemas.openxmlformats.org/officeDocument/2006/relationships/hyperlink" Target="https://eu.create.powerapps.com/studio" TargetMode="External"/><Relationship Id="rId4" Type="http://schemas.openxmlformats.org/officeDocument/2006/relationships/hyperlink" Target="https://make.powerapp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gb/learn/paths/create-powerapps/"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hyperlink" Target="https://docs.microsoft.com/en-gb/learn/paths/power-plat-fundamentals/" TargetMode="External"/><Relationship Id="rId7" Type="http://schemas.openxmlformats.org/officeDocument/2006/relationships/image" Target="../media/image3.png"/><Relationship Id="rId2" Type="http://schemas.openxmlformats.org/officeDocument/2006/relationships/hyperlink" Target="https://docs.microsoft.com/en-gb/power-platform/" TargetMode="External"/><Relationship Id="rId1" Type="http://schemas.openxmlformats.org/officeDocument/2006/relationships/slideLayout" Target="../slideLayouts/slideLayout2.xml"/><Relationship Id="rId6" Type="http://schemas.openxmlformats.org/officeDocument/2006/relationships/hyperlink" Target="https://docs.microsoft.com/en-gb/learn/paths/get-started-cds/" TargetMode="External"/><Relationship Id="rId5" Type="http://schemas.openxmlformats.org/officeDocument/2006/relationships/hyperlink" Target="https://docs.microsoft.com/en-us/learn/certifications/exams/pl-900" TargetMode="External"/><Relationship Id="rId4" Type="http://schemas.openxmlformats.org/officeDocument/2006/relationships/hyperlink" Target="https://docs.microsoft.com/en-gb/learn/modules/build-app-solution/index" TargetMode="Externa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powerapps/maker/common-data-service/define-calculated-field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hyperlink" Target="https://powervirtualagents.microsoft.com/" TargetMode="External"/><Relationship Id="rId2" Type="http://schemas.openxmlformats.org/officeDocument/2006/relationships/hyperlink" Target="https://powerapps.microsoft.com/en-us/communityplan/" TargetMode="External"/><Relationship Id="rId1" Type="http://schemas.openxmlformats.org/officeDocument/2006/relationships/slideLayout" Target="../slideLayouts/slideLayout2.xml"/><Relationship Id="rId6" Type="http://schemas.openxmlformats.org/officeDocument/2006/relationships/hyperlink" Target="https://flow.microsoft.com/" TargetMode="External"/><Relationship Id="rId5" Type="http://schemas.openxmlformats.org/officeDocument/2006/relationships/hyperlink" Target="https://admin.powerapps.com/" TargetMode="External"/><Relationship Id="rId4" Type="http://schemas.openxmlformats.org/officeDocument/2006/relationships/hyperlink" Target="https://make.powerapps.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gb/learn/paths/create-app-models-business-processes/" TargetMode="External"/><Relationship Id="rId2" Type="http://schemas.openxmlformats.org/officeDocument/2006/relationships/hyperlink" Target="https://docs.microsoft.com/en-gb/learn/modules/get-started-with-model-driven-apps-in-powerapps" TargetMode="External"/><Relationship Id="rId1" Type="http://schemas.openxmlformats.org/officeDocument/2006/relationships/slideLayout" Target="../slideLayouts/slideLayout2.xml"/><Relationship Id="rId5" Type="http://schemas.openxmlformats.org/officeDocument/2006/relationships/hyperlink" Target="https://docs.microsoft.com/en-gb/learn/modules/get-started-with-model-driven-apps-in-powerapps/5b-create-model-driven-application" TargetMode="External"/><Relationship Id="rId4" Type="http://schemas.openxmlformats.org/officeDocument/2006/relationships/hyperlink" Target="https://docs.microsoft.com/en-gb/learn/modules/get-started-with-model-driven-apps-in-powerapps/3-create-a-model-driven-app"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gb/learn/modules/get-started-with-model-driven-apps-in-powerapps/5-control-security-when-sharing-model-driven-apps"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gb/powerapps/maker/canvas-apps/formula-reference" TargetMode="External"/><Relationship Id="rId2" Type="http://schemas.openxmlformats.org/officeDocument/2006/relationships/hyperlink" Target="https://docs.microsoft.com/en-gb/powerapps/maker/canvas-apps/formula-reference#s" TargetMode="External"/><Relationship Id="rId1" Type="http://schemas.openxmlformats.org/officeDocument/2006/relationships/slideLayout" Target="../slideLayouts/slideLayout2.xml"/><Relationship Id="rId4" Type="http://schemas.openxmlformats.org/officeDocument/2006/relationships/hyperlink" Target="https://docs.microsoft.com/en-gb/powerapps/maker/canvas-apps/working-with-formula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powerapps/maker/common-data-service/data-platform-create-business-rule" TargetMode="External"/><Relationship Id="rId7" Type="http://schemas.openxmlformats.org/officeDocument/2006/relationships/hyperlink" Target="https://docs.microsoft.com/en-gb/powerapps/maker/model-driven-apps/guide-staff-through-common-tasks-processes#flows" TargetMode="External"/><Relationship Id="rId2" Type="http://schemas.openxmlformats.org/officeDocument/2006/relationships/hyperlink" Target="https://docs.microsoft.com/en-gb/powerapps/maker/model-driven-apps/create-business-rules-recommendations-apply-logic-form" TargetMode="External"/><Relationship Id="rId1" Type="http://schemas.openxmlformats.org/officeDocument/2006/relationships/slideLayout" Target="../slideLayouts/slideLayout2.xml"/><Relationship Id="rId6" Type="http://schemas.openxmlformats.org/officeDocument/2006/relationships/hyperlink" Target="https://docs.microsoft.com/en-us/power-automate/actions" TargetMode="External"/><Relationship Id="rId5" Type="http://schemas.openxmlformats.org/officeDocument/2006/relationships/hyperlink" Target="https://docs.microsoft.com/en-us/power-automate/workflow-processes" TargetMode="External"/><Relationship Id="rId4" Type="http://schemas.openxmlformats.org/officeDocument/2006/relationships/hyperlink" Target="https://docs.microsoft.com/en-us/power-automate/business-process-flows-overview"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gb/power-platfor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learn/certifications/exams/pl-900"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www.microsoft.com/en-us/learning/exam-70-778.aspx" TargetMode="External"/><Relationship Id="rId2" Type="http://schemas.openxmlformats.org/officeDocument/2006/relationships/hyperlink" Target="https://docs.microsoft.com/en-us/learn/certifications/exams/da-100"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mentimeter.com/ap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emea.flow.microsoft.com/en-us/pricin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hyperlink" Target="https://docs.microsoft.com/en-us/learn/modules/build-automated-solution/index"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B29C-F8EA-45A8-9609-3CE53C904F8A}"/>
              </a:ext>
            </a:extLst>
          </p:cNvPr>
          <p:cNvSpPr>
            <a:spLocks noGrp="1"/>
          </p:cNvSpPr>
          <p:nvPr>
            <p:ph type="ctrTitle"/>
          </p:nvPr>
        </p:nvSpPr>
        <p:spPr/>
        <p:txBody>
          <a:bodyPr/>
          <a:lstStyle/>
          <a:p>
            <a:r>
              <a:rPr lang="en-GB" dirty="0"/>
              <a:t>From Power BI to Power Platform</a:t>
            </a:r>
          </a:p>
        </p:txBody>
      </p:sp>
      <p:sp>
        <p:nvSpPr>
          <p:cNvPr id="3" name="Subtitle 2">
            <a:extLst>
              <a:ext uri="{FF2B5EF4-FFF2-40B4-BE49-F238E27FC236}">
                <a16:creationId xmlns:a16="http://schemas.microsoft.com/office/drawing/2014/main" id="{EFE2E057-4E88-4FF4-888E-A7FFD6C1BE7C}"/>
              </a:ext>
            </a:extLst>
          </p:cNvPr>
          <p:cNvSpPr>
            <a:spLocks noGrp="1"/>
          </p:cNvSpPr>
          <p:nvPr>
            <p:ph type="subTitle" idx="1"/>
          </p:nvPr>
        </p:nvSpPr>
        <p:spPr/>
        <p:txBody>
          <a:bodyPr/>
          <a:lstStyle/>
          <a:p>
            <a:r>
              <a:rPr lang="en-GB" dirty="0"/>
              <a:t>Microsoft Store Oxford Circus</a:t>
            </a:r>
          </a:p>
          <a:p>
            <a:r>
              <a:rPr lang="en-GB" dirty="0"/>
              <a:t>Wednesday 5</a:t>
            </a:r>
            <a:r>
              <a:rPr lang="en-GB" baseline="30000" dirty="0"/>
              <a:t>th</a:t>
            </a:r>
            <a:r>
              <a:rPr lang="en-GB" dirty="0"/>
              <a:t> Feb 2020</a:t>
            </a:r>
          </a:p>
          <a:p>
            <a:r>
              <a:rPr lang="en-GB" dirty="0"/>
              <a:t>Presenter David Moss</a:t>
            </a:r>
          </a:p>
        </p:txBody>
      </p:sp>
    </p:spTree>
    <p:extLst>
      <p:ext uri="{BB962C8B-B14F-4D97-AF65-F5344CB8AC3E}">
        <p14:creationId xmlns:p14="http://schemas.microsoft.com/office/powerpoint/2010/main" val="207747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4DC4-F4F0-4F62-93F3-B8409A0813A8}"/>
              </a:ext>
            </a:extLst>
          </p:cNvPr>
          <p:cNvSpPr>
            <a:spLocks noGrp="1"/>
          </p:cNvSpPr>
          <p:nvPr>
            <p:ph type="title"/>
          </p:nvPr>
        </p:nvSpPr>
        <p:spPr>
          <a:xfrm>
            <a:off x="838200" y="347370"/>
            <a:ext cx="10515600" cy="1325563"/>
          </a:xfrm>
        </p:spPr>
        <p:txBody>
          <a:bodyPr/>
          <a:lstStyle/>
          <a:p>
            <a:r>
              <a:rPr lang="en-GB" dirty="0"/>
              <a:t>Wednesday 19</a:t>
            </a:r>
            <a:r>
              <a:rPr lang="en-GB" baseline="30000" dirty="0"/>
              <a:t>th</a:t>
            </a:r>
            <a:r>
              <a:rPr lang="en-GB" dirty="0"/>
              <a:t> Agenda</a:t>
            </a:r>
          </a:p>
        </p:txBody>
      </p:sp>
      <p:sp>
        <p:nvSpPr>
          <p:cNvPr id="3" name="Content Placeholder 2">
            <a:extLst>
              <a:ext uri="{FF2B5EF4-FFF2-40B4-BE49-F238E27FC236}">
                <a16:creationId xmlns:a16="http://schemas.microsoft.com/office/drawing/2014/main" id="{0B54E9DC-529D-4611-B9A9-EA321A59F4A9}"/>
              </a:ext>
            </a:extLst>
          </p:cNvPr>
          <p:cNvSpPr>
            <a:spLocks noGrp="1"/>
          </p:cNvSpPr>
          <p:nvPr>
            <p:ph idx="1"/>
          </p:nvPr>
        </p:nvSpPr>
        <p:spPr/>
        <p:txBody>
          <a:bodyPr/>
          <a:lstStyle/>
          <a:p>
            <a:r>
              <a:rPr lang="en-GB" dirty="0"/>
              <a:t>Power Platform certification PL-900 &amp; platform review</a:t>
            </a:r>
          </a:p>
          <a:p>
            <a:r>
              <a:rPr lang="en-GB" dirty="0"/>
              <a:t>Last session : Power Platform, CDS &amp; 1</a:t>
            </a:r>
            <a:r>
              <a:rPr lang="en-GB" baseline="30000" dirty="0"/>
              <a:t>st</a:t>
            </a:r>
            <a:r>
              <a:rPr lang="en-GB" dirty="0"/>
              <a:t> quick app.</a:t>
            </a:r>
          </a:p>
          <a:p>
            <a:r>
              <a:rPr lang="en-GB" dirty="0"/>
              <a:t>Power Apps intro &amp; features</a:t>
            </a:r>
          </a:p>
          <a:p>
            <a:r>
              <a:rPr lang="en-GB" dirty="0"/>
              <a:t>Power Apps demo</a:t>
            </a:r>
          </a:p>
          <a:p>
            <a:r>
              <a:rPr lang="en-GB" dirty="0"/>
              <a:t>Lab build a canvas app</a:t>
            </a:r>
          </a:p>
          <a:p>
            <a:r>
              <a:rPr lang="en-GB" dirty="0"/>
              <a:t>CDS &amp; Entities for Model driven apps</a:t>
            </a:r>
          </a:p>
          <a:p>
            <a:r>
              <a:rPr lang="en-GB" dirty="0"/>
              <a:t>Next session Power Automate</a:t>
            </a:r>
          </a:p>
          <a:p>
            <a:endParaRPr lang="en-GB" dirty="0"/>
          </a:p>
        </p:txBody>
      </p:sp>
    </p:spTree>
    <p:extLst>
      <p:ext uri="{BB962C8B-B14F-4D97-AF65-F5344CB8AC3E}">
        <p14:creationId xmlns:p14="http://schemas.microsoft.com/office/powerpoint/2010/main" val="534800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2F07D-377D-48E2-9674-7BD526EE8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68"/>
            <a:ext cx="12192000" cy="6578464"/>
          </a:xfrm>
          <a:prstGeom prst="rect">
            <a:avLst/>
          </a:prstGeom>
        </p:spPr>
      </p:pic>
    </p:spTree>
    <p:extLst>
      <p:ext uri="{BB962C8B-B14F-4D97-AF65-F5344CB8AC3E}">
        <p14:creationId xmlns:p14="http://schemas.microsoft.com/office/powerpoint/2010/main" val="39850331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ECF69C-A8A9-4B6F-A544-C2CB22E08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409"/>
            <a:ext cx="12192000" cy="6497181"/>
          </a:xfrm>
          <a:prstGeom prst="rect">
            <a:avLst/>
          </a:prstGeom>
        </p:spPr>
      </p:pic>
    </p:spTree>
    <p:extLst>
      <p:ext uri="{BB962C8B-B14F-4D97-AF65-F5344CB8AC3E}">
        <p14:creationId xmlns:p14="http://schemas.microsoft.com/office/powerpoint/2010/main" val="11851521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6FD08D-9F60-49B9-A91C-41D306914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02"/>
            <a:ext cx="12192000" cy="6633195"/>
          </a:xfrm>
          <a:prstGeom prst="rect">
            <a:avLst/>
          </a:prstGeom>
        </p:spPr>
      </p:pic>
    </p:spTree>
    <p:extLst>
      <p:ext uri="{BB962C8B-B14F-4D97-AF65-F5344CB8AC3E}">
        <p14:creationId xmlns:p14="http://schemas.microsoft.com/office/powerpoint/2010/main" val="1671339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9D2735-9D3B-4BD0-9926-BC1EB48DB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536"/>
            <a:ext cx="12192000" cy="6562928"/>
          </a:xfrm>
          <a:prstGeom prst="rect">
            <a:avLst/>
          </a:prstGeom>
        </p:spPr>
      </p:pic>
    </p:spTree>
    <p:extLst>
      <p:ext uri="{BB962C8B-B14F-4D97-AF65-F5344CB8AC3E}">
        <p14:creationId xmlns:p14="http://schemas.microsoft.com/office/powerpoint/2010/main" val="2806615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F9D7D-10CE-488E-9932-000FD3D79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961"/>
            <a:ext cx="12192000" cy="6498077"/>
          </a:xfrm>
          <a:prstGeom prst="rect">
            <a:avLst/>
          </a:prstGeom>
        </p:spPr>
      </p:pic>
    </p:spTree>
    <p:extLst>
      <p:ext uri="{BB962C8B-B14F-4D97-AF65-F5344CB8AC3E}">
        <p14:creationId xmlns:p14="http://schemas.microsoft.com/office/powerpoint/2010/main" val="518898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EC05E-918D-45C3-BB8E-878D4E956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135"/>
            <a:ext cx="12192000" cy="6541729"/>
          </a:xfrm>
          <a:prstGeom prst="rect">
            <a:avLst/>
          </a:prstGeom>
        </p:spPr>
      </p:pic>
    </p:spTree>
    <p:extLst>
      <p:ext uri="{BB962C8B-B14F-4D97-AF65-F5344CB8AC3E}">
        <p14:creationId xmlns:p14="http://schemas.microsoft.com/office/powerpoint/2010/main" val="8871828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20632-7665-4098-9937-879F0145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273"/>
            <a:ext cx="12192000" cy="6521453"/>
          </a:xfrm>
          <a:prstGeom prst="rect">
            <a:avLst/>
          </a:prstGeom>
        </p:spPr>
      </p:pic>
    </p:spTree>
    <p:extLst>
      <p:ext uri="{BB962C8B-B14F-4D97-AF65-F5344CB8AC3E}">
        <p14:creationId xmlns:p14="http://schemas.microsoft.com/office/powerpoint/2010/main" val="16558932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38B7-154E-460A-9713-F7479CEC7C96}"/>
              </a:ext>
            </a:extLst>
          </p:cNvPr>
          <p:cNvSpPr>
            <a:spLocks noGrp="1"/>
          </p:cNvSpPr>
          <p:nvPr>
            <p:ph type="title"/>
          </p:nvPr>
        </p:nvSpPr>
        <p:spPr/>
        <p:txBody>
          <a:bodyPr/>
          <a:lstStyle/>
          <a:p>
            <a:r>
              <a:rPr lang="en-GB" dirty="0"/>
              <a:t>Power Automate Learn PP Fundamentals</a:t>
            </a:r>
          </a:p>
        </p:txBody>
      </p:sp>
      <p:sp>
        <p:nvSpPr>
          <p:cNvPr id="3" name="Content Placeholder 2">
            <a:extLst>
              <a:ext uri="{FF2B5EF4-FFF2-40B4-BE49-F238E27FC236}">
                <a16:creationId xmlns:a16="http://schemas.microsoft.com/office/drawing/2014/main" id="{429E4A12-2A51-41B8-BCF4-1393BD1B4A3E}"/>
              </a:ext>
            </a:extLst>
          </p:cNvPr>
          <p:cNvSpPr>
            <a:spLocks noGrp="1"/>
          </p:cNvSpPr>
          <p:nvPr>
            <p:ph idx="1"/>
          </p:nvPr>
        </p:nvSpPr>
        <p:spPr/>
        <p:txBody>
          <a:bodyPr/>
          <a:lstStyle/>
          <a:p>
            <a:r>
              <a:rPr lang="en-GB" dirty="0"/>
              <a:t>Check Progress</a:t>
            </a:r>
          </a:p>
          <a:p>
            <a:r>
              <a:rPr lang="en-GB" dirty="0"/>
              <a:t>How many built flow from ‘Power Platform Fundamentals”  see module  </a:t>
            </a:r>
            <a:r>
              <a:rPr lang="en-GB" dirty="0">
                <a:hlinkClick r:id="rId2"/>
              </a:rPr>
              <a:t>https://docs.microsoft.com/en-us/learn/modules/build-automated-solution/index</a:t>
            </a:r>
            <a:endParaRPr lang="en-GB" dirty="0"/>
          </a:p>
          <a:p>
            <a:r>
              <a:rPr lang="en-GB" dirty="0"/>
              <a:t>Unit 3: Build an approval request</a:t>
            </a:r>
          </a:p>
          <a:p>
            <a:r>
              <a:rPr lang="en-GB" dirty="0"/>
              <a:t>Unit 4 : Build a Business Process Flow</a:t>
            </a:r>
          </a:p>
          <a:p>
            <a:endParaRPr lang="en-GB" dirty="0"/>
          </a:p>
          <a:p>
            <a:r>
              <a:rPr lang="en-GB" dirty="0"/>
              <a:t>Get class to do now if needed max 10 mins. Set clock countdown.</a:t>
            </a:r>
          </a:p>
        </p:txBody>
      </p:sp>
    </p:spTree>
    <p:extLst>
      <p:ext uri="{BB962C8B-B14F-4D97-AF65-F5344CB8AC3E}">
        <p14:creationId xmlns:p14="http://schemas.microsoft.com/office/powerpoint/2010/main" val="11255351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008E-8828-4027-82CD-B95FFA0CDFA9}"/>
              </a:ext>
            </a:extLst>
          </p:cNvPr>
          <p:cNvSpPr>
            <a:spLocks noGrp="1"/>
          </p:cNvSpPr>
          <p:nvPr>
            <p:ph type="title"/>
          </p:nvPr>
        </p:nvSpPr>
        <p:spPr/>
        <p:txBody>
          <a:bodyPr/>
          <a:lstStyle/>
          <a:p>
            <a:r>
              <a:rPr lang="en-GB" dirty="0"/>
              <a:t>Keywords</a:t>
            </a:r>
          </a:p>
        </p:txBody>
      </p:sp>
      <p:sp>
        <p:nvSpPr>
          <p:cNvPr id="3" name="Content Placeholder 2">
            <a:extLst>
              <a:ext uri="{FF2B5EF4-FFF2-40B4-BE49-F238E27FC236}">
                <a16:creationId xmlns:a16="http://schemas.microsoft.com/office/drawing/2014/main" id="{03B86470-3AC2-4C3A-A3A5-F56BC914F386}"/>
              </a:ext>
            </a:extLst>
          </p:cNvPr>
          <p:cNvSpPr>
            <a:spLocks noGrp="1"/>
          </p:cNvSpPr>
          <p:nvPr>
            <p:ph idx="1"/>
          </p:nvPr>
        </p:nvSpPr>
        <p:spPr/>
        <p:txBody>
          <a:bodyPr/>
          <a:lstStyle/>
          <a:p>
            <a:r>
              <a:rPr lang="en-GB" dirty="0"/>
              <a:t>Trigger (button, automated, recurrence) (</a:t>
            </a:r>
            <a:r>
              <a:rPr lang="en-GB" dirty="0" err="1"/>
              <a:t>poll,push</a:t>
            </a:r>
            <a:r>
              <a:rPr lang="en-GB" dirty="0"/>
              <a:t>)</a:t>
            </a:r>
          </a:p>
          <a:p>
            <a:r>
              <a:rPr lang="en-GB" dirty="0"/>
              <a:t>Action</a:t>
            </a:r>
          </a:p>
          <a:p>
            <a:r>
              <a:rPr lang="en-GB" dirty="0"/>
              <a:t>Dynamic content</a:t>
            </a:r>
          </a:p>
          <a:p>
            <a:r>
              <a:rPr lang="en-GB" dirty="0"/>
              <a:t>Team Flows Unit 8 </a:t>
            </a:r>
            <a:r>
              <a:rPr lang="en-GB" dirty="0">
                <a:hlinkClick r:id="rId2"/>
              </a:rPr>
              <a:t>https://docs.microsoft.com/en-gb/learn/modules/get-started-flows/8-flow-team-flows</a:t>
            </a:r>
            <a:endParaRPr lang="en-GB" dirty="0"/>
          </a:p>
          <a:p>
            <a:r>
              <a:rPr lang="en-GB" dirty="0"/>
              <a:t>Embedded connections , ‘Other’.</a:t>
            </a:r>
          </a:p>
          <a:p>
            <a:r>
              <a:rPr lang="en-GB" dirty="0"/>
              <a:t>AI Builder </a:t>
            </a:r>
            <a:r>
              <a:rPr lang="en-GB" dirty="0">
                <a:hlinkClick r:id="rId3"/>
              </a:rPr>
              <a:t>https://flow.microsoft.com/en-us/ai-builder/</a:t>
            </a:r>
            <a:endParaRPr lang="en-GB" dirty="0"/>
          </a:p>
          <a:p>
            <a:r>
              <a:rPr lang="en-GB" dirty="0"/>
              <a:t>Button trigger tokens like GPS location</a:t>
            </a:r>
          </a:p>
          <a:p>
            <a:endParaRPr lang="en-GB" dirty="0"/>
          </a:p>
        </p:txBody>
      </p:sp>
    </p:spTree>
    <p:extLst>
      <p:ext uri="{BB962C8B-B14F-4D97-AF65-F5344CB8AC3E}">
        <p14:creationId xmlns:p14="http://schemas.microsoft.com/office/powerpoint/2010/main" val="2261829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031B-089E-4ABA-8F80-74A297A27851}"/>
              </a:ext>
            </a:extLst>
          </p:cNvPr>
          <p:cNvSpPr>
            <a:spLocks noGrp="1"/>
          </p:cNvSpPr>
          <p:nvPr>
            <p:ph type="title"/>
          </p:nvPr>
        </p:nvSpPr>
        <p:spPr/>
        <p:txBody>
          <a:bodyPr/>
          <a:lstStyle/>
          <a:p>
            <a:r>
              <a:rPr lang="en-GB" dirty="0"/>
              <a:t>Power Automate Mobile app</a:t>
            </a:r>
          </a:p>
        </p:txBody>
      </p:sp>
      <p:sp>
        <p:nvSpPr>
          <p:cNvPr id="3" name="Content Placeholder 2">
            <a:extLst>
              <a:ext uri="{FF2B5EF4-FFF2-40B4-BE49-F238E27FC236}">
                <a16:creationId xmlns:a16="http://schemas.microsoft.com/office/drawing/2014/main" id="{BFC02B2D-DB65-43ED-BC73-325EF0BE2EDD}"/>
              </a:ext>
            </a:extLst>
          </p:cNvPr>
          <p:cNvSpPr>
            <a:spLocks noGrp="1"/>
          </p:cNvSpPr>
          <p:nvPr>
            <p:ph idx="1"/>
          </p:nvPr>
        </p:nvSpPr>
        <p:spPr/>
        <p:txBody>
          <a:bodyPr/>
          <a:lstStyle/>
          <a:p>
            <a:r>
              <a:rPr lang="en-GB" dirty="0"/>
              <a:t>Activity Feed</a:t>
            </a:r>
          </a:p>
          <a:p>
            <a:r>
              <a:rPr lang="en-GB" dirty="0"/>
              <a:t>Browsing</a:t>
            </a:r>
          </a:p>
          <a:p>
            <a:r>
              <a:rPr lang="en-GB" dirty="0"/>
              <a:t>Buttons</a:t>
            </a:r>
          </a:p>
          <a:p>
            <a:r>
              <a:rPr lang="en-GB" dirty="0"/>
              <a:t>Managing Flows</a:t>
            </a:r>
          </a:p>
          <a:p>
            <a:endParaRPr lang="en-GB" dirty="0"/>
          </a:p>
        </p:txBody>
      </p:sp>
    </p:spTree>
    <p:extLst>
      <p:ext uri="{BB962C8B-B14F-4D97-AF65-F5344CB8AC3E}">
        <p14:creationId xmlns:p14="http://schemas.microsoft.com/office/powerpoint/2010/main" val="27019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772A3-F513-48B8-AB5A-8030EE458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943"/>
            <a:ext cx="12192000" cy="6504114"/>
          </a:xfrm>
          <a:prstGeom prst="rect">
            <a:avLst/>
          </a:prstGeom>
        </p:spPr>
      </p:pic>
    </p:spTree>
    <p:extLst>
      <p:ext uri="{BB962C8B-B14F-4D97-AF65-F5344CB8AC3E}">
        <p14:creationId xmlns:p14="http://schemas.microsoft.com/office/powerpoint/2010/main" val="31081569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56B1-5D23-41A4-8061-C8C43E60DEC2}"/>
              </a:ext>
            </a:extLst>
          </p:cNvPr>
          <p:cNvSpPr>
            <a:spLocks noGrp="1"/>
          </p:cNvSpPr>
          <p:nvPr>
            <p:ph type="title"/>
          </p:nvPr>
        </p:nvSpPr>
        <p:spPr/>
        <p:txBody>
          <a:bodyPr/>
          <a:lstStyle/>
          <a:p>
            <a:r>
              <a:rPr lang="en-GB" dirty="0"/>
              <a:t>Flow fix</a:t>
            </a:r>
          </a:p>
        </p:txBody>
      </p:sp>
      <p:sp>
        <p:nvSpPr>
          <p:cNvPr id="3" name="Content Placeholder 2">
            <a:extLst>
              <a:ext uri="{FF2B5EF4-FFF2-40B4-BE49-F238E27FC236}">
                <a16:creationId xmlns:a16="http://schemas.microsoft.com/office/drawing/2014/main" id="{33628B03-A377-462A-9CF4-78E6200AAF06}"/>
              </a:ext>
            </a:extLst>
          </p:cNvPr>
          <p:cNvSpPr>
            <a:spLocks noGrp="1"/>
          </p:cNvSpPr>
          <p:nvPr>
            <p:ph idx="1"/>
          </p:nvPr>
        </p:nvSpPr>
        <p:spPr/>
        <p:txBody>
          <a:bodyPr/>
          <a:lstStyle/>
          <a:p>
            <a:r>
              <a:rPr lang="en-GB" dirty="0"/>
              <a:t>401/403 Unauthorised</a:t>
            </a:r>
          </a:p>
          <a:p>
            <a:r>
              <a:rPr lang="en-GB" dirty="0"/>
              <a:t>400/404 Bad request (not found)</a:t>
            </a:r>
          </a:p>
          <a:p>
            <a:r>
              <a:rPr lang="en-GB" dirty="0"/>
              <a:t>500/502 Temporary error</a:t>
            </a:r>
          </a:p>
          <a:p>
            <a:r>
              <a:rPr lang="en-GB" dirty="0"/>
              <a:t>Data usage – </a:t>
            </a:r>
            <a:r>
              <a:rPr lang="en-GB" dirty="0" err="1"/>
              <a:t>goto</a:t>
            </a:r>
            <a:r>
              <a:rPr lang="en-GB" dirty="0"/>
              <a:t> to admin centre</a:t>
            </a:r>
          </a:p>
          <a:p>
            <a:r>
              <a:rPr lang="en-GB" dirty="0"/>
              <a:t>Usage limits</a:t>
            </a:r>
          </a:p>
          <a:p>
            <a:endParaRPr lang="en-GB" dirty="0"/>
          </a:p>
          <a:p>
            <a:r>
              <a:rPr lang="en-GB" dirty="0"/>
              <a:t>Per a/c 250 flows, 15 custom connectors, 20 APIs</a:t>
            </a:r>
          </a:p>
          <a:p>
            <a:r>
              <a:rPr lang="en-GB" dirty="0"/>
              <a:t>Gateway in default environment</a:t>
            </a:r>
          </a:p>
        </p:txBody>
      </p:sp>
    </p:spTree>
    <p:extLst>
      <p:ext uri="{BB962C8B-B14F-4D97-AF65-F5344CB8AC3E}">
        <p14:creationId xmlns:p14="http://schemas.microsoft.com/office/powerpoint/2010/main" val="1640664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5142-1AD6-4DF2-9947-47C94B140985}"/>
              </a:ext>
            </a:extLst>
          </p:cNvPr>
          <p:cNvSpPr>
            <a:spLocks noGrp="1"/>
          </p:cNvSpPr>
          <p:nvPr>
            <p:ph type="title"/>
          </p:nvPr>
        </p:nvSpPr>
        <p:spPr>
          <a:xfrm>
            <a:off x="838200" y="365126"/>
            <a:ext cx="10515600" cy="886626"/>
          </a:xfrm>
        </p:spPr>
        <p:txBody>
          <a:bodyPr>
            <a:normAutofit fontScale="90000"/>
          </a:bodyPr>
          <a:lstStyle/>
          <a:p>
            <a:r>
              <a:rPr lang="en-GB" dirty="0"/>
              <a:t>Lab 3a units are restricted as you do not have an O365 license !!!</a:t>
            </a:r>
          </a:p>
        </p:txBody>
      </p:sp>
      <p:sp>
        <p:nvSpPr>
          <p:cNvPr id="3" name="Content Placeholder 2">
            <a:extLst>
              <a:ext uri="{FF2B5EF4-FFF2-40B4-BE49-F238E27FC236}">
                <a16:creationId xmlns:a16="http://schemas.microsoft.com/office/drawing/2014/main" id="{810B2E5D-438D-4D37-B5C5-49227A28135E}"/>
              </a:ext>
            </a:extLst>
          </p:cNvPr>
          <p:cNvSpPr>
            <a:spLocks noGrp="1"/>
          </p:cNvSpPr>
          <p:nvPr>
            <p:ph idx="1"/>
          </p:nvPr>
        </p:nvSpPr>
        <p:spPr/>
        <p:txBody>
          <a:bodyPr>
            <a:normAutofit fontScale="92500" lnSpcReduction="20000"/>
          </a:bodyPr>
          <a:lstStyle/>
          <a:p>
            <a:r>
              <a:rPr lang="en-GB" dirty="0"/>
              <a:t>Learning Path Lab </a:t>
            </a:r>
            <a:r>
              <a:rPr lang="en-GB" dirty="0">
                <a:hlinkClick r:id="rId2"/>
              </a:rPr>
              <a:t>https://docs.microsoft.com/en-gb/learn/paths/automate-process-power-automate/</a:t>
            </a:r>
            <a:endParaRPr lang="en-GB" dirty="0"/>
          </a:p>
          <a:p>
            <a:r>
              <a:rPr lang="en-GB" dirty="0"/>
              <a:t>Module ‘Get started with Power Automate’ </a:t>
            </a:r>
            <a:r>
              <a:rPr lang="en-GB" dirty="0">
                <a:hlinkClick r:id="rId3"/>
              </a:rPr>
              <a:t>https://docs.microsoft.com/en-gb/learn/modules/get-started-flows/</a:t>
            </a:r>
            <a:endParaRPr lang="en-GB" dirty="0"/>
          </a:p>
          <a:p>
            <a:r>
              <a:rPr lang="en-GB" dirty="0"/>
              <a:t>Unit 2 NO for O365 </a:t>
            </a:r>
            <a:r>
              <a:rPr lang="en-US" b="1" dirty="0"/>
              <a:t>Save Office 365 email attachments to OneDrive for Business</a:t>
            </a:r>
          </a:p>
          <a:p>
            <a:r>
              <a:rPr lang="en-US" dirty="0"/>
              <a:t>Unit 3 Button good quick win on mobile as well.</a:t>
            </a:r>
          </a:p>
          <a:p>
            <a:r>
              <a:rPr lang="en-US" dirty="0"/>
              <a:t>Unit 4 No for O365 manager configuration </a:t>
            </a:r>
            <a:r>
              <a:rPr lang="en-US" b="1" dirty="0"/>
              <a:t>Get a push notification when you receive an email from your boss</a:t>
            </a:r>
            <a:r>
              <a:rPr lang="en-US" dirty="0"/>
              <a:t>.</a:t>
            </a:r>
          </a:p>
          <a:p>
            <a:r>
              <a:rPr lang="en-US" dirty="0"/>
              <a:t>Unit 5 No copy files</a:t>
            </a:r>
          </a:p>
          <a:p>
            <a:r>
              <a:rPr lang="en-US" dirty="0"/>
              <a:t>Unit 6 cud do from </a:t>
            </a:r>
            <a:r>
              <a:rPr lang="en-US" dirty="0" err="1"/>
              <a:t>Sharepoint</a:t>
            </a:r>
            <a:r>
              <a:rPr lang="en-US" dirty="0"/>
              <a:t> not Excel (licenses)</a:t>
            </a:r>
          </a:p>
          <a:p>
            <a:r>
              <a:rPr lang="en-US" dirty="0"/>
              <a:t>Unit 7 good twitter to email (or SMS) or notification.</a:t>
            </a:r>
          </a:p>
          <a:p>
            <a:endParaRPr lang="en-US" dirty="0"/>
          </a:p>
          <a:p>
            <a:endParaRPr lang="en-US" dirty="0"/>
          </a:p>
          <a:p>
            <a:endParaRPr lang="en-GB" dirty="0"/>
          </a:p>
          <a:p>
            <a:endParaRPr lang="en-GB" dirty="0"/>
          </a:p>
        </p:txBody>
      </p:sp>
    </p:spTree>
    <p:extLst>
      <p:ext uri="{BB962C8B-B14F-4D97-AF65-F5344CB8AC3E}">
        <p14:creationId xmlns:p14="http://schemas.microsoft.com/office/powerpoint/2010/main" val="6739701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1293-DE69-458A-936B-DDF7647439AE}"/>
              </a:ext>
            </a:extLst>
          </p:cNvPr>
          <p:cNvSpPr>
            <a:spLocks noGrp="1"/>
          </p:cNvSpPr>
          <p:nvPr>
            <p:ph type="title"/>
          </p:nvPr>
        </p:nvSpPr>
        <p:spPr/>
        <p:txBody>
          <a:bodyPr/>
          <a:lstStyle/>
          <a:p>
            <a:r>
              <a:rPr lang="en-GB" dirty="0"/>
              <a:t>Lab3b</a:t>
            </a:r>
          </a:p>
        </p:txBody>
      </p:sp>
      <p:sp>
        <p:nvSpPr>
          <p:cNvPr id="3" name="Content Placeholder 2">
            <a:extLst>
              <a:ext uri="{FF2B5EF4-FFF2-40B4-BE49-F238E27FC236}">
                <a16:creationId xmlns:a16="http://schemas.microsoft.com/office/drawing/2014/main" id="{27B982DD-BA1E-4817-B85E-737BD2AA7C3A}"/>
              </a:ext>
            </a:extLst>
          </p:cNvPr>
          <p:cNvSpPr>
            <a:spLocks noGrp="1"/>
          </p:cNvSpPr>
          <p:nvPr>
            <p:ph idx="1"/>
          </p:nvPr>
        </p:nvSpPr>
        <p:spPr/>
        <p:txBody>
          <a:bodyPr/>
          <a:lstStyle/>
          <a:p>
            <a:r>
              <a:rPr lang="en-GB" dirty="0">
                <a:hlinkClick r:id="rId2"/>
              </a:rPr>
              <a:t>https://docs.microsoft.com/en-gb/learn/paths/automate-process-power-automate/</a:t>
            </a:r>
            <a:endParaRPr lang="en-GB" dirty="0"/>
          </a:p>
          <a:p>
            <a:r>
              <a:rPr lang="en-GB" dirty="0"/>
              <a:t>Module 2 : Build more complex flows with Power Automate </a:t>
            </a:r>
            <a:r>
              <a:rPr lang="en-GB" dirty="0">
                <a:hlinkClick r:id="rId3"/>
              </a:rPr>
              <a:t>https://docs.microsoft.com/en-gb/learn/modules/build-more-flows/</a:t>
            </a:r>
            <a:endParaRPr lang="en-GB" dirty="0"/>
          </a:p>
          <a:p>
            <a:r>
              <a:rPr lang="en-GB" dirty="0"/>
              <a:t>Unit 5 is good quick win Button with location (Trigger tokens)</a:t>
            </a:r>
          </a:p>
          <a:p>
            <a:r>
              <a:rPr lang="en-GB" dirty="0"/>
              <a:t>Unit 9 good for Azure </a:t>
            </a:r>
            <a:r>
              <a:rPr lang="en-GB" dirty="0" err="1"/>
              <a:t>sql</a:t>
            </a:r>
            <a:r>
              <a:rPr lang="en-GB" dirty="0"/>
              <a:t> </a:t>
            </a:r>
            <a:r>
              <a:rPr lang="en-GB" dirty="0" err="1"/>
              <a:t>db</a:t>
            </a:r>
            <a:endParaRPr lang="en-GB" dirty="0"/>
          </a:p>
          <a:p>
            <a:r>
              <a:rPr lang="en-GB" dirty="0"/>
              <a:t>Unit 10 Power Apps, flow &amp; </a:t>
            </a:r>
            <a:r>
              <a:rPr lang="en-GB" dirty="0" err="1"/>
              <a:t>Sharepoint</a:t>
            </a:r>
            <a:endParaRPr lang="en-GB" dirty="0"/>
          </a:p>
          <a:p>
            <a:r>
              <a:rPr lang="en-GB" dirty="0"/>
              <a:t>Unit 11 Business Process flows &amp; unit 12 with Conditions (lead &amp; loan).</a:t>
            </a:r>
          </a:p>
          <a:p>
            <a:endParaRPr lang="en-GB" dirty="0"/>
          </a:p>
        </p:txBody>
      </p:sp>
    </p:spTree>
    <p:extLst>
      <p:ext uri="{BB962C8B-B14F-4D97-AF65-F5344CB8AC3E}">
        <p14:creationId xmlns:p14="http://schemas.microsoft.com/office/powerpoint/2010/main" val="31398292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4516-F738-453F-917C-61F2FACE1E56}"/>
              </a:ext>
            </a:extLst>
          </p:cNvPr>
          <p:cNvSpPr>
            <a:spLocks noGrp="1"/>
          </p:cNvSpPr>
          <p:nvPr>
            <p:ph type="title"/>
          </p:nvPr>
        </p:nvSpPr>
        <p:spPr/>
        <p:txBody>
          <a:bodyPr/>
          <a:lstStyle/>
          <a:p>
            <a:r>
              <a:rPr lang="en-GB" dirty="0"/>
              <a:t>Lab 3c : </a:t>
            </a:r>
          </a:p>
        </p:txBody>
      </p:sp>
      <p:sp>
        <p:nvSpPr>
          <p:cNvPr id="3" name="Content Placeholder 2">
            <a:extLst>
              <a:ext uri="{FF2B5EF4-FFF2-40B4-BE49-F238E27FC236}">
                <a16:creationId xmlns:a16="http://schemas.microsoft.com/office/drawing/2014/main" id="{A23F4D90-249A-431A-96D1-75BF1A854784}"/>
              </a:ext>
            </a:extLst>
          </p:cNvPr>
          <p:cNvSpPr>
            <a:spLocks noGrp="1"/>
          </p:cNvSpPr>
          <p:nvPr>
            <p:ph idx="1"/>
          </p:nvPr>
        </p:nvSpPr>
        <p:spPr/>
        <p:txBody>
          <a:bodyPr/>
          <a:lstStyle/>
          <a:p>
            <a:r>
              <a:rPr lang="en-GB" dirty="0">
                <a:hlinkClick r:id="rId2"/>
              </a:rPr>
              <a:t>https://docs.microsoft.com/en-gb/learn/paths/automate-process-power-automate/</a:t>
            </a:r>
            <a:endParaRPr lang="en-GB" dirty="0"/>
          </a:p>
          <a:p>
            <a:r>
              <a:rPr lang="en-GB" dirty="0"/>
              <a:t>Module 3 : Use the admin centre to mange environments and data policies in Power Automate </a:t>
            </a:r>
            <a:r>
              <a:rPr lang="en-GB" dirty="0">
                <a:hlinkClick r:id="rId3"/>
              </a:rPr>
              <a:t>https://docs.microsoft.com/en-gb/learn/modules/administer-flows</a:t>
            </a:r>
            <a:endParaRPr lang="en-GB" dirty="0"/>
          </a:p>
          <a:p>
            <a:endParaRPr lang="en-GB" dirty="0"/>
          </a:p>
          <a:p>
            <a:r>
              <a:rPr lang="en-GB" dirty="0"/>
              <a:t>Share button ‘provided by user’ credentials similar to PBI gateway settings.</a:t>
            </a:r>
          </a:p>
          <a:p>
            <a:endParaRPr lang="en-GB" dirty="0"/>
          </a:p>
          <a:p>
            <a:endParaRPr lang="en-GB" dirty="0"/>
          </a:p>
        </p:txBody>
      </p:sp>
    </p:spTree>
    <p:extLst>
      <p:ext uri="{BB962C8B-B14F-4D97-AF65-F5344CB8AC3E}">
        <p14:creationId xmlns:p14="http://schemas.microsoft.com/office/powerpoint/2010/main" val="1702275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BE23-42D6-4EA3-A92A-D99BF197415F}"/>
              </a:ext>
            </a:extLst>
          </p:cNvPr>
          <p:cNvSpPr>
            <a:spLocks noGrp="1"/>
          </p:cNvSpPr>
          <p:nvPr>
            <p:ph type="title"/>
          </p:nvPr>
        </p:nvSpPr>
        <p:spPr/>
        <p:txBody>
          <a:bodyPr/>
          <a:lstStyle/>
          <a:p>
            <a:r>
              <a:rPr lang="en-GB" dirty="0"/>
              <a:t>More advanced</a:t>
            </a:r>
          </a:p>
        </p:txBody>
      </p:sp>
      <p:sp>
        <p:nvSpPr>
          <p:cNvPr id="3" name="Content Placeholder 2">
            <a:extLst>
              <a:ext uri="{FF2B5EF4-FFF2-40B4-BE49-F238E27FC236}">
                <a16:creationId xmlns:a16="http://schemas.microsoft.com/office/drawing/2014/main" id="{53403581-086B-42A8-9D04-1DE79A228C73}"/>
              </a:ext>
            </a:extLst>
          </p:cNvPr>
          <p:cNvSpPr>
            <a:spLocks noGrp="1"/>
          </p:cNvSpPr>
          <p:nvPr>
            <p:ph idx="1"/>
          </p:nvPr>
        </p:nvSpPr>
        <p:spPr/>
        <p:txBody>
          <a:bodyPr/>
          <a:lstStyle/>
          <a:p>
            <a:r>
              <a:rPr lang="en-GB" dirty="0"/>
              <a:t>MS Learn for</a:t>
            </a:r>
          </a:p>
          <a:p>
            <a:r>
              <a:rPr lang="en-GB" dirty="0"/>
              <a:t>MB-200</a:t>
            </a:r>
          </a:p>
          <a:p>
            <a:r>
              <a:rPr lang="en-GB" dirty="0"/>
              <a:t>MB-400</a:t>
            </a:r>
          </a:p>
          <a:p>
            <a:pPr marL="0" indent="0">
              <a:buNone/>
            </a:pPr>
            <a:endParaRPr lang="en-GB" dirty="0"/>
          </a:p>
          <a:p>
            <a:pPr marL="0" indent="0">
              <a:buNone/>
            </a:pPr>
            <a:r>
              <a:rPr lang="en-GB" dirty="0" err="1"/>
              <a:t>Eg</a:t>
            </a:r>
            <a:r>
              <a:rPr lang="en-GB"/>
              <a:t> Introduction </a:t>
            </a:r>
            <a:r>
              <a:rPr lang="en-GB" dirty="0"/>
              <a:t>to developing with Power Platform</a:t>
            </a:r>
          </a:p>
          <a:p>
            <a:pPr marL="0" indent="0">
              <a:buNone/>
            </a:pPr>
            <a:r>
              <a:rPr lang="en-GB" dirty="0">
                <a:hlinkClick r:id="rId2"/>
              </a:rPr>
              <a:t>https://docs.microsoft.com/en-gb/learn/paths/intro-developing-power-platform/</a:t>
            </a:r>
            <a:endParaRPr lang="en-GB" dirty="0"/>
          </a:p>
        </p:txBody>
      </p:sp>
    </p:spTree>
    <p:extLst>
      <p:ext uri="{BB962C8B-B14F-4D97-AF65-F5344CB8AC3E}">
        <p14:creationId xmlns:p14="http://schemas.microsoft.com/office/powerpoint/2010/main" val="22458130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B29C-F8EA-45A8-9609-3CE53C904F8A}"/>
              </a:ext>
            </a:extLst>
          </p:cNvPr>
          <p:cNvSpPr>
            <a:spLocks noGrp="1"/>
          </p:cNvSpPr>
          <p:nvPr>
            <p:ph type="ctrTitle"/>
          </p:nvPr>
        </p:nvSpPr>
        <p:spPr/>
        <p:txBody>
          <a:bodyPr/>
          <a:lstStyle/>
          <a:p>
            <a:r>
              <a:rPr lang="en-GB" dirty="0"/>
              <a:t>Power BI</a:t>
            </a:r>
            <a:br>
              <a:rPr lang="en-GB" dirty="0"/>
            </a:br>
            <a:r>
              <a:rPr lang="en-GB" dirty="0"/>
              <a:t>Power Platform PL-900</a:t>
            </a:r>
          </a:p>
        </p:txBody>
      </p:sp>
      <p:sp>
        <p:nvSpPr>
          <p:cNvPr id="3" name="Subtitle 2">
            <a:extLst>
              <a:ext uri="{FF2B5EF4-FFF2-40B4-BE49-F238E27FC236}">
                <a16:creationId xmlns:a16="http://schemas.microsoft.com/office/drawing/2014/main" id="{EFE2E057-4E88-4FF4-888E-A7FFD6C1BE7C}"/>
              </a:ext>
            </a:extLst>
          </p:cNvPr>
          <p:cNvSpPr>
            <a:spLocks noGrp="1"/>
          </p:cNvSpPr>
          <p:nvPr>
            <p:ph type="subTitle" idx="1"/>
          </p:nvPr>
        </p:nvSpPr>
        <p:spPr/>
        <p:txBody>
          <a:bodyPr>
            <a:normAutofit lnSpcReduction="10000"/>
          </a:bodyPr>
          <a:lstStyle/>
          <a:p>
            <a:r>
              <a:rPr lang="en-GB" dirty="0"/>
              <a:t>remote – online - WFH</a:t>
            </a:r>
          </a:p>
          <a:p>
            <a:r>
              <a:rPr lang="en-GB" dirty="0"/>
              <a:t>Wednesday 25</a:t>
            </a:r>
            <a:r>
              <a:rPr lang="en-GB" baseline="30000" dirty="0"/>
              <a:t>th</a:t>
            </a:r>
            <a:r>
              <a:rPr lang="en-GB" dirty="0"/>
              <a:t> March 2020</a:t>
            </a:r>
          </a:p>
          <a:p>
            <a:r>
              <a:rPr lang="en-GB" dirty="0"/>
              <a:t>Presenter David Moss</a:t>
            </a:r>
          </a:p>
          <a:p>
            <a:r>
              <a:rPr lang="en-GB" dirty="0"/>
              <a:t>Head of Data &amp; AI @ </a:t>
            </a:r>
            <a:r>
              <a:rPr lang="en-GB" dirty="0" err="1"/>
              <a:t>Wottabyte</a:t>
            </a:r>
            <a:endParaRPr lang="en-GB" dirty="0"/>
          </a:p>
        </p:txBody>
      </p:sp>
    </p:spTree>
    <p:extLst>
      <p:ext uri="{BB962C8B-B14F-4D97-AF65-F5344CB8AC3E}">
        <p14:creationId xmlns:p14="http://schemas.microsoft.com/office/powerpoint/2010/main" val="39763105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40A9-6149-4D68-8790-24B9F73DEF3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F12BE917-3393-4C80-9B52-9F9284D23BD9}"/>
              </a:ext>
            </a:extLst>
          </p:cNvPr>
          <p:cNvSpPr>
            <a:spLocks noGrp="1"/>
          </p:cNvSpPr>
          <p:nvPr>
            <p:ph idx="1"/>
          </p:nvPr>
        </p:nvSpPr>
        <p:spPr/>
        <p:txBody>
          <a:bodyPr/>
          <a:lstStyle/>
          <a:p>
            <a:r>
              <a:rPr lang="en-GB" dirty="0"/>
              <a:t>5</a:t>
            </a:r>
            <a:r>
              <a:rPr lang="en-GB" baseline="30000" dirty="0"/>
              <a:t>th</a:t>
            </a:r>
            <a:r>
              <a:rPr lang="en-GB" dirty="0"/>
              <a:t> Feb: Intro Power Platform, PL-900, onboard, 1</a:t>
            </a:r>
            <a:r>
              <a:rPr lang="en-GB" baseline="30000" dirty="0"/>
              <a:t>st</a:t>
            </a:r>
            <a:r>
              <a:rPr lang="en-GB" dirty="0"/>
              <a:t> app &amp; CDS</a:t>
            </a:r>
          </a:p>
          <a:p>
            <a:r>
              <a:rPr lang="en-GB" dirty="0"/>
              <a:t>19</a:t>
            </a:r>
            <a:r>
              <a:rPr lang="en-GB" baseline="30000" dirty="0"/>
              <a:t>th</a:t>
            </a:r>
            <a:r>
              <a:rPr lang="en-GB" dirty="0"/>
              <a:t> Feb: Power Apps </a:t>
            </a:r>
          </a:p>
          <a:p>
            <a:r>
              <a:rPr lang="en-GB" dirty="0"/>
              <a:t>4</a:t>
            </a:r>
            <a:r>
              <a:rPr lang="en-GB" baseline="30000" dirty="0"/>
              <a:t>th</a:t>
            </a:r>
            <a:r>
              <a:rPr lang="en-GB" dirty="0"/>
              <a:t> March: Power Automate</a:t>
            </a:r>
          </a:p>
          <a:p>
            <a:r>
              <a:rPr lang="en-GB" dirty="0"/>
              <a:t>25</a:t>
            </a:r>
            <a:r>
              <a:rPr lang="en-GB" baseline="30000" dirty="0"/>
              <a:t>th</a:t>
            </a:r>
            <a:r>
              <a:rPr lang="en-GB" dirty="0"/>
              <a:t> March: Power BI</a:t>
            </a:r>
          </a:p>
          <a:p>
            <a:r>
              <a:rPr lang="en-GB" dirty="0"/>
              <a:t>8</a:t>
            </a:r>
            <a:r>
              <a:rPr lang="en-GB" baseline="30000" dirty="0"/>
              <a:t>th</a:t>
            </a:r>
            <a:r>
              <a:rPr lang="en-GB" dirty="0"/>
              <a:t> April: Power Platform summary; practice exam</a:t>
            </a:r>
          </a:p>
          <a:p>
            <a:endParaRPr lang="en-GB" dirty="0"/>
          </a:p>
          <a:p>
            <a:endParaRPr lang="en-GB" dirty="0"/>
          </a:p>
          <a:p>
            <a:endParaRPr lang="en-GB" dirty="0"/>
          </a:p>
        </p:txBody>
      </p:sp>
    </p:spTree>
    <p:extLst>
      <p:ext uri="{BB962C8B-B14F-4D97-AF65-F5344CB8AC3E}">
        <p14:creationId xmlns:p14="http://schemas.microsoft.com/office/powerpoint/2010/main" val="3543516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32724C-D643-4BB4-AA7A-A5965A7D96DF}"/>
              </a:ext>
            </a:extLst>
          </p:cNvPr>
          <p:cNvSpPr>
            <a:spLocks noGrp="1"/>
          </p:cNvSpPr>
          <p:nvPr>
            <p:ph type="title"/>
          </p:nvPr>
        </p:nvSpPr>
        <p:spPr>
          <a:xfrm>
            <a:off x="380033" y="-50242"/>
            <a:ext cx="6299429" cy="1040150"/>
          </a:xfrm>
        </p:spPr>
        <p:txBody>
          <a:bodyPr>
            <a:normAutofit/>
          </a:bodyPr>
          <a:lstStyle/>
          <a:p>
            <a:r>
              <a:rPr lang="en-US" dirty="0"/>
              <a:t>David Moss</a:t>
            </a:r>
          </a:p>
        </p:txBody>
      </p:sp>
      <p:pic>
        <p:nvPicPr>
          <p:cNvPr id="4" name="Picture Placeholder 9">
            <a:extLst>
              <a:ext uri="{FF2B5EF4-FFF2-40B4-BE49-F238E27FC236}">
                <a16:creationId xmlns:a16="http://schemas.microsoft.com/office/drawing/2014/main" id="{E3CFE768-7052-4C67-A52B-E140957770B9}"/>
              </a:ext>
            </a:extLst>
          </p:cNvPr>
          <p:cNvPicPr>
            <a:picLocks noChangeAspect="1"/>
          </p:cNvPicPr>
          <p:nvPr/>
        </p:nvPicPr>
        <p:blipFill>
          <a:blip r:embed="rId3" cstate="print">
            <a:extLst>
              <a:ext uri="{28A0092B-C50C-407E-A947-70E740481C1C}">
                <a14:useLocalDpi xmlns:a14="http://schemas.microsoft.com/office/drawing/2010/main" val="0"/>
              </a:ext>
            </a:extLst>
          </a:blip>
          <a:srcRect l="12500" r="12500"/>
          <a:stretch>
            <a:fillRect/>
          </a:stretch>
        </p:blipFill>
        <p:spPr>
          <a:xfrm rot="5400000">
            <a:off x="380033" y="1055676"/>
            <a:ext cx="2671005" cy="2671004"/>
          </a:xfrm>
          <a:prstGeom prst="rect">
            <a:avLst/>
          </a:prstGeom>
          <a:solidFill>
            <a:schemeClr val="bg2">
              <a:lumMod val="95000"/>
            </a:schemeClr>
          </a:solidFill>
        </p:spPr>
      </p:pic>
      <p:sp>
        <p:nvSpPr>
          <p:cNvPr id="5" name="Text Placeholder 4">
            <a:extLst>
              <a:ext uri="{FF2B5EF4-FFF2-40B4-BE49-F238E27FC236}">
                <a16:creationId xmlns:a16="http://schemas.microsoft.com/office/drawing/2014/main" id="{1EB93BA3-C19D-47E0-B190-767E3C9B80C3}"/>
              </a:ext>
            </a:extLst>
          </p:cNvPr>
          <p:cNvSpPr txBox="1">
            <a:spLocks/>
          </p:cNvSpPr>
          <p:nvPr/>
        </p:nvSpPr>
        <p:spPr>
          <a:xfrm>
            <a:off x="3914768" y="469833"/>
            <a:ext cx="8277233" cy="615434"/>
          </a:xfrm>
          <a:prstGeom prst="rect">
            <a:avLst/>
          </a:prstGeom>
        </p:spPr>
        <p:txBody>
          <a:bodyPr vert="horz" lIns="91427" tIns="45713" rIns="91427" bIns="45713"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136" b="1" dirty="0">
                <a:gradFill>
                  <a:gsLst>
                    <a:gs pos="1250">
                      <a:schemeClr val="tx1"/>
                    </a:gs>
                    <a:gs pos="99000">
                      <a:schemeClr val="tx1"/>
                    </a:gs>
                  </a:gsLst>
                  <a:lin ang="5400000" scaled="0"/>
                </a:gradFill>
                <a:latin typeface="+mj-lt"/>
              </a:rPr>
              <a:t>Azure AI &amp; BI, D365 &amp; Power Platform Solutions</a:t>
            </a:r>
          </a:p>
        </p:txBody>
      </p:sp>
      <p:sp>
        <p:nvSpPr>
          <p:cNvPr id="6" name="Text Placeholder 4">
            <a:extLst>
              <a:ext uri="{FF2B5EF4-FFF2-40B4-BE49-F238E27FC236}">
                <a16:creationId xmlns:a16="http://schemas.microsoft.com/office/drawing/2014/main" id="{68EB9907-C38A-4B51-A744-E6EAFD3D0926}"/>
              </a:ext>
            </a:extLst>
          </p:cNvPr>
          <p:cNvSpPr txBox="1">
            <a:spLocks/>
          </p:cNvSpPr>
          <p:nvPr/>
        </p:nvSpPr>
        <p:spPr>
          <a:xfrm>
            <a:off x="3914767" y="1000573"/>
            <a:ext cx="7137343" cy="1011889"/>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t>Delivering end to end Azure AI &amp; BI hybrid solutions with a passion for D365, Power Platform &amp; Power BI reports across IoT, e-commerce, </a:t>
            </a:r>
            <a:r>
              <a:rPr lang="en-US" sz="1961" dirty="0" err="1"/>
              <a:t>telcos</a:t>
            </a:r>
            <a:r>
              <a:rPr lang="en-US" sz="1961" dirty="0"/>
              <a:t>, fintech &amp; manufacturing verticals.</a:t>
            </a:r>
          </a:p>
        </p:txBody>
      </p:sp>
      <p:sp>
        <p:nvSpPr>
          <p:cNvPr id="7" name="Text Placeholder 4">
            <a:extLst>
              <a:ext uri="{FF2B5EF4-FFF2-40B4-BE49-F238E27FC236}">
                <a16:creationId xmlns:a16="http://schemas.microsoft.com/office/drawing/2014/main" id="{A6109DE3-C049-4AAC-B8D8-4FACA53B1C7E}"/>
              </a:ext>
            </a:extLst>
          </p:cNvPr>
          <p:cNvSpPr txBox="1">
            <a:spLocks/>
          </p:cNvSpPr>
          <p:nvPr/>
        </p:nvSpPr>
        <p:spPr>
          <a:xfrm>
            <a:off x="3914767" y="2107753"/>
            <a:ext cx="7137343" cy="624016"/>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136" b="1" dirty="0"/>
              <a:t>MVP Data Platform</a:t>
            </a:r>
          </a:p>
        </p:txBody>
      </p:sp>
      <p:sp>
        <p:nvSpPr>
          <p:cNvPr id="8" name="Text Placeholder 4">
            <a:extLst>
              <a:ext uri="{FF2B5EF4-FFF2-40B4-BE49-F238E27FC236}">
                <a16:creationId xmlns:a16="http://schemas.microsoft.com/office/drawing/2014/main" id="{15B05F50-68A3-40F4-85D2-5100D4AAE0D9}"/>
              </a:ext>
            </a:extLst>
          </p:cNvPr>
          <p:cNvSpPr txBox="1">
            <a:spLocks/>
          </p:cNvSpPr>
          <p:nvPr/>
        </p:nvSpPr>
        <p:spPr>
          <a:xfrm>
            <a:off x="3914767" y="3726680"/>
            <a:ext cx="7137343" cy="624016"/>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136" b="1" dirty="0"/>
              <a:t>ACMA, CGMA Accountant</a:t>
            </a:r>
          </a:p>
        </p:txBody>
      </p:sp>
      <p:sp>
        <p:nvSpPr>
          <p:cNvPr id="9" name="Text Placeholder 4">
            <a:extLst>
              <a:ext uri="{FF2B5EF4-FFF2-40B4-BE49-F238E27FC236}">
                <a16:creationId xmlns:a16="http://schemas.microsoft.com/office/drawing/2014/main" id="{CA08723E-FB93-4B41-A48A-CA0D5FF2F8A7}"/>
              </a:ext>
            </a:extLst>
          </p:cNvPr>
          <p:cNvSpPr txBox="1">
            <a:spLocks/>
          </p:cNvSpPr>
          <p:nvPr/>
        </p:nvSpPr>
        <p:spPr>
          <a:xfrm>
            <a:off x="3914767" y="2606752"/>
            <a:ext cx="7137343" cy="1039583"/>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t>Since 2017 awarded MVP for my community contributions.</a:t>
            </a:r>
          </a:p>
          <a:p>
            <a:r>
              <a:rPr lang="en-US" sz="1765" dirty="0"/>
              <a:t>Leader of Power BI meetup user groups in London and Manchester.</a:t>
            </a:r>
          </a:p>
          <a:p>
            <a:r>
              <a:rPr lang="en-US" sz="1765" dirty="0"/>
              <a:t>Community &amp; conference presenter.</a:t>
            </a:r>
          </a:p>
        </p:txBody>
      </p:sp>
      <p:pic>
        <p:nvPicPr>
          <p:cNvPr id="10" name="Picture 9">
            <a:extLst>
              <a:ext uri="{FF2B5EF4-FFF2-40B4-BE49-F238E27FC236}">
                <a16:creationId xmlns:a16="http://schemas.microsoft.com/office/drawing/2014/main" id="{9DEC89B9-AD81-48DD-97B3-4118D7ACE2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033" y="4476650"/>
            <a:ext cx="484401" cy="484401"/>
          </a:xfrm>
          <a:prstGeom prst="rect">
            <a:avLst/>
          </a:prstGeom>
        </p:spPr>
      </p:pic>
      <p:pic>
        <p:nvPicPr>
          <p:cNvPr id="11" name="Picture 10">
            <a:extLst>
              <a:ext uri="{FF2B5EF4-FFF2-40B4-BE49-F238E27FC236}">
                <a16:creationId xmlns:a16="http://schemas.microsoft.com/office/drawing/2014/main" id="{8D317B20-5F05-4B4D-A402-6A13400607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713" y="5013578"/>
            <a:ext cx="485721" cy="485721"/>
          </a:xfrm>
          <a:prstGeom prst="rect">
            <a:avLst/>
          </a:prstGeom>
        </p:spPr>
      </p:pic>
      <p:sp>
        <p:nvSpPr>
          <p:cNvPr id="12" name="TextBox 11">
            <a:extLst>
              <a:ext uri="{FF2B5EF4-FFF2-40B4-BE49-F238E27FC236}">
                <a16:creationId xmlns:a16="http://schemas.microsoft.com/office/drawing/2014/main" id="{3901E8E8-9942-4E4A-BE0D-DAEA0B7331F1}"/>
              </a:ext>
            </a:extLst>
          </p:cNvPr>
          <p:cNvSpPr txBox="1"/>
          <p:nvPr/>
        </p:nvSpPr>
        <p:spPr>
          <a:xfrm>
            <a:off x="889333" y="3915520"/>
            <a:ext cx="2009429" cy="561131"/>
          </a:xfrm>
          <a:prstGeom prst="rect">
            <a:avLst/>
          </a:prstGeom>
          <a:noFill/>
        </p:spPr>
        <p:txBody>
          <a:bodyPr wrap="square" lIns="179259" tIns="143407" rIns="179259" bIns="143407" rtlCol="0">
            <a:spAutoFit/>
          </a:bodyPr>
          <a:lstStyle/>
          <a:p>
            <a:pPr>
              <a:lnSpc>
                <a:spcPct val="90000"/>
              </a:lnSpc>
              <a:spcAft>
                <a:spcPts val="588"/>
              </a:spcAft>
            </a:pPr>
            <a:r>
              <a:rPr lang="en-GB" sz="1961" b="1" dirty="0"/>
              <a:t>@</a:t>
            </a:r>
            <a:r>
              <a:rPr lang="en-GB" sz="1961" b="1" dirty="0" err="1"/>
              <a:t>wottabyte</a:t>
            </a:r>
            <a:endParaRPr lang="en-GB" sz="1961" b="1" dirty="0"/>
          </a:p>
        </p:txBody>
      </p:sp>
      <p:sp>
        <p:nvSpPr>
          <p:cNvPr id="13" name="TextBox 12">
            <a:extLst>
              <a:ext uri="{FF2B5EF4-FFF2-40B4-BE49-F238E27FC236}">
                <a16:creationId xmlns:a16="http://schemas.microsoft.com/office/drawing/2014/main" id="{82B37678-29EE-4CD8-BCD9-95181AB884CF}"/>
              </a:ext>
            </a:extLst>
          </p:cNvPr>
          <p:cNvSpPr txBox="1"/>
          <p:nvPr/>
        </p:nvSpPr>
        <p:spPr>
          <a:xfrm>
            <a:off x="889332" y="4459887"/>
            <a:ext cx="2009429" cy="561131"/>
          </a:xfrm>
          <a:prstGeom prst="rect">
            <a:avLst/>
          </a:prstGeom>
          <a:noFill/>
        </p:spPr>
        <p:txBody>
          <a:bodyPr wrap="square" lIns="179259" tIns="143407" rIns="179259" bIns="143407" rtlCol="0">
            <a:spAutoFit/>
          </a:bodyPr>
          <a:lstStyle/>
          <a:p>
            <a:pPr>
              <a:lnSpc>
                <a:spcPct val="90000"/>
              </a:lnSpc>
              <a:spcAft>
                <a:spcPts val="588"/>
              </a:spcAft>
            </a:pPr>
            <a:r>
              <a:rPr lang="en-GB" sz="1961" b="1" dirty="0" err="1"/>
              <a:t>wottabyte</a:t>
            </a:r>
            <a:endParaRPr lang="en-GB" sz="1961" b="1" dirty="0"/>
          </a:p>
        </p:txBody>
      </p:sp>
      <p:sp>
        <p:nvSpPr>
          <p:cNvPr id="14" name="TextBox 13">
            <a:extLst>
              <a:ext uri="{FF2B5EF4-FFF2-40B4-BE49-F238E27FC236}">
                <a16:creationId xmlns:a16="http://schemas.microsoft.com/office/drawing/2014/main" id="{2E072817-DA4F-4E66-B893-14EC2A442627}"/>
              </a:ext>
            </a:extLst>
          </p:cNvPr>
          <p:cNvSpPr txBox="1"/>
          <p:nvPr/>
        </p:nvSpPr>
        <p:spPr>
          <a:xfrm>
            <a:off x="889332" y="5013578"/>
            <a:ext cx="2860269" cy="561131"/>
          </a:xfrm>
          <a:prstGeom prst="rect">
            <a:avLst/>
          </a:prstGeom>
          <a:noFill/>
        </p:spPr>
        <p:txBody>
          <a:bodyPr wrap="square" lIns="179259" tIns="143407" rIns="179259" bIns="143407" rtlCol="0">
            <a:spAutoFit/>
          </a:bodyPr>
          <a:lstStyle/>
          <a:p>
            <a:pPr>
              <a:lnSpc>
                <a:spcPct val="90000"/>
              </a:lnSpc>
              <a:spcAft>
                <a:spcPts val="588"/>
              </a:spcAft>
            </a:pPr>
            <a:r>
              <a:rPr lang="en-GB" sz="1961" b="1" dirty="0"/>
              <a:t>www.wottabyte.com</a:t>
            </a:r>
          </a:p>
        </p:txBody>
      </p:sp>
      <p:pic>
        <p:nvPicPr>
          <p:cNvPr id="18" name="Picture 17">
            <a:extLst>
              <a:ext uri="{FF2B5EF4-FFF2-40B4-BE49-F238E27FC236}">
                <a16:creationId xmlns:a16="http://schemas.microsoft.com/office/drawing/2014/main" id="{CD5310B0-C3BC-4AF5-8CC1-7B3632652C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1646" y="5643369"/>
            <a:ext cx="1846023" cy="744800"/>
          </a:xfrm>
          <a:prstGeom prst="rect">
            <a:avLst/>
          </a:prstGeom>
        </p:spPr>
      </p:pic>
      <p:pic>
        <p:nvPicPr>
          <p:cNvPr id="19" name="Picture 18">
            <a:extLst>
              <a:ext uri="{FF2B5EF4-FFF2-40B4-BE49-F238E27FC236}">
                <a16:creationId xmlns:a16="http://schemas.microsoft.com/office/drawing/2014/main" id="{2828EA82-4C23-402D-BC52-87073512BE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0033" y="3939724"/>
            <a:ext cx="484401" cy="484401"/>
          </a:xfrm>
          <a:prstGeom prst="rect">
            <a:avLst/>
          </a:prstGeom>
        </p:spPr>
      </p:pic>
      <p:sp>
        <p:nvSpPr>
          <p:cNvPr id="37" name="Text Placeholder 4">
            <a:extLst>
              <a:ext uri="{FF2B5EF4-FFF2-40B4-BE49-F238E27FC236}">
                <a16:creationId xmlns:a16="http://schemas.microsoft.com/office/drawing/2014/main" id="{86A5EC11-84BB-4DA9-956B-225446E753B5}"/>
              </a:ext>
            </a:extLst>
          </p:cNvPr>
          <p:cNvSpPr txBox="1">
            <a:spLocks/>
          </p:cNvSpPr>
          <p:nvPr/>
        </p:nvSpPr>
        <p:spPr>
          <a:xfrm>
            <a:off x="3918718" y="4240624"/>
            <a:ext cx="7137343" cy="995657"/>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t>A qualified ACMA accountant all my career which keeps me commercially aware &amp; business facing partner on D365 F&amp;O projects.</a:t>
            </a:r>
          </a:p>
        </p:txBody>
      </p:sp>
      <p:pic>
        <p:nvPicPr>
          <p:cNvPr id="15" name="Picture 14">
            <a:extLst>
              <a:ext uri="{FF2B5EF4-FFF2-40B4-BE49-F238E27FC236}">
                <a16:creationId xmlns:a16="http://schemas.microsoft.com/office/drawing/2014/main" id="{5EAF46D3-67E7-4A14-A6C2-9553A5A632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3029" y="5457760"/>
            <a:ext cx="1748578" cy="1288075"/>
          </a:xfrm>
          <a:prstGeom prst="rect">
            <a:avLst/>
          </a:prstGeom>
        </p:spPr>
      </p:pic>
      <p:pic>
        <p:nvPicPr>
          <p:cNvPr id="22" name="Content Placeholder 4">
            <a:extLst>
              <a:ext uri="{FF2B5EF4-FFF2-40B4-BE49-F238E27FC236}">
                <a16:creationId xmlns:a16="http://schemas.microsoft.com/office/drawing/2014/main" id="{6383276B-F85E-41A7-B399-1B99C142BA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761" y="5587900"/>
            <a:ext cx="3410571" cy="1125573"/>
          </a:xfrm>
          <a:prstGeom prst="rect">
            <a:avLst/>
          </a:prstGeom>
        </p:spPr>
      </p:pic>
      <p:pic>
        <p:nvPicPr>
          <p:cNvPr id="17" name="Picture 16">
            <a:extLst>
              <a:ext uri="{FF2B5EF4-FFF2-40B4-BE49-F238E27FC236}">
                <a16:creationId xmlns:a16="http://schemas.microsoft.com/office/drawing/2014/main" id="{93F84371-5376-49D7-8DCE-67DC16D696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7644" y="5414227"/>
            <a:ext cx="1325691" cy="1331609"/>
          </a:xfrm>
          <a:prstGeom prst="rect">
            <a:avLst/>
          </a:prstGeom>
        </p:spPr>
      </p:pic>
    </p:spTree>
    <p:extLst>
      <p:ext uri="{BB962C8B-B14F-4D97-AF65-F5344CB8AC3E}">
        <p14:creationId xmlns:p14="http://schemas.microsoft.com/office/powerpoint/2010/main" val="4752400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664A-2B15-4E8B-8372-930F8C14148D}"/>
              </a:ext>
            </a:extLst>
          </p:cNvPr>
          <p:cNvSpPr>
            <a:spLocks noGrp="1"/>
          </p:cNvSpPr>
          <p:nvPr>
            <p:ph type="title"/>
          </p:nvPr>
        </p:nvSpPr>
        <p:spPr/>
        <p:txBody>
          <a:bodyPr/>
          <a:lstStyle/>
          <a:p>
            <a:r>
              <a:rPr lang="en-GB" dirty="0"/>
              <a:t>Todays agenda</a:t>
            </a:r>
          </a:p>
        </p:txBody>
      </p:sp>
      <p:sp>
        <p:nvSpPr>
          <p:cNvPr id="3" name="Content Placeholder 2">
            <a:extLst>
              <a:ext uri="{FF2B5EF4-FFF2-40B4-BE49-F238E27FC236}">
                <a16:creationId xmlns:a16="http://schemas.microsoft.com/office/drawing/2014/main" id="{49E30283-8552-4020-8866-A33DFFC9CC4C}"/>
              </a:ext>
            </a:extLst>
          </p:cNvPr>
          <p:cNvSpPr>
            <a:spLocks noGrp="1"/>
          </p:cNvSpPr>
          <p:nvPr>
            <p:ph idx="1"/>
          </p:nvPr>
        </p:nvSpPr>
        <p:spPr/>
        <p:txBody>
          <a:bodyPr>
            <a:normAutofit lnSpcReduction="10000"/>
          </a:bodyPr>
          <a:lstStyle/>
          <a:p>
            <a:r>
              <a:rPr lang="en-GB" dirty="0"/>
              <a:t>Why we are here PL-900</a:t>
            </a:r>
          </a:p>
          <a:p>
            <a:r>
              <a:rPr lang="en-GB" dirty="0"/>
              <a:t>3 quick exam questions to test audience.</a:t>
            </a:r>
          </a:p>
          <a:p>
            <a:r>
              <a:rPr lang="en-GB" dirty="0"/>
              <a:t>Introduction to Power BI – full demo and workflow</a:t>
            </a:r>
          </a:p>
          <a:p>
            <a:r>
              <a:rPr lang="en-GB" dirty="0"/>
              <a:t>Power BI key software components</a:t>
            </a:r>
          </a:p>
          <a:p>
            <a:r>
              <a:rPr lang="en-GB" dirty="0"/>
              <a:t>3 more quick exam questions </a:t>
            </a:r>
          </a:p>
          <a:p>
            <a:r>
              <a:rPr lang="en-GB" dirty="0"/>
              <a:t>Connect &amp; Consume data</a:t>
            </a:r>
          </a:p>
          <a:p>
            <a:r>
              <a:rPr lang="en-GB" dirty="0"/>
              <a:t>Building Power BI reports &amp; dashboards</a:t>
            </a:r>
          </a:p>
          <a:p>
            <a:r>
              <a:rPr lang="en-GB" dirty="0"/>
              <a:t>Final exam test questions.</a:t>
            </a:r>
          </a:p>
          <a:p>
            <a:r>
              <a:rPr lang="en-GB" dirty="0"/>
              <a:t>Next session agenda</a:t>
            </a:r>
          </a:p>
          <a:p>
            <a:endParaRPr lang="en-GB" dirty="0"/>
          </a:p>
        </p:txBody>
      </p:sp>
    </p:spTree>
    <p:extLst>
      <p:ext uri="{BB962C8B-B14F-4D97-AF65-F5344CB8AC3E}">
        <p14:creationId xmlns:p14="http://schemas.microsoft.com/office/powerpoint/2010/main" val="9941834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772A3-F513-48B8-AB5A-8030EE458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943"/>
            <a:ext cx="12192000" cy="6504114"/>
          </a:xfrm>
          <a:prstGeom prst="rect">
            <a:avLst/>
          </a:prstGeom>
        </p:spPr>
      </p:pic>
    </p:spTree>
    <p:extLst>
      <p:ext uri="{BB962C8B-B14F-4D97-AF65-F5344CB8AC3E}">
        <p14:creationId xmlns:p14="http://schemas.microsoft.com/office/powerpoint/2010/main" val="108033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9E9E8-0CDA-4B60-B832-FE0D13409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718"/>
            <a:ext cx="12192000" cy="6374563"/>
          </a:xfrm>
          <a:prstGeom prst="rect">
            <a:avLst/>
          </a:prstGeom>
        </p:spPr>
      </p:pic>
    </p:spTree>
    <p:extLst>
      <p:ext uri="{BB962C8B-B14F-4D97-AF65-F5344CB8AC3E}">
        <p14:creationId xmlns:p14="http://schemas.microsoft.com/office/powerpoint/2010/main" val="6926726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9E9E8-0CDA-4B60-B832-FE0D13409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718"/>
            <a:ext cx="12192000" cy="6374563"/>
          </a:xfrm>
          <a:prstGeom prst="rect">
            <a:avLst/>
          </a:prstGeom>
        </p:spPr>
      </p:pic>
      <p:sp>
        <p:nvSpPr>
          <p:cNvPr id="2" name="TextBox 1">
            <a:extLst>
              <a:ext uri="{FF2B5EF4-FFF2-40B4-BE49-F238E27FC236}">
                <a16:creationId xmlns:a16="http://schemas.microsoft.com/office/drawing/2014/main" id="{3535379C-183B-44F5-B08A-944104AACC59}"/>
              </a:ext>
            </a:extLst>
          </p:cNvPr>
          <p:cNvSpPr txBox="1"/>
          <p:nvPr/>
        </p:nvSpPr>
        <p:spPr>
          <a:xfrm>
            <a:off x="414216" y="1875692"/>
            <a:ext cx="687754" cy="646331"/>
          </a:xfrm>
          <a:prstGeom prst="rect">
            <a:avLst/>
          </a:prstGeom>
          <a:noFill/>
        </p:spPr>
        <p:txBody>
          <a:bodyPr wrap="square" rtlCol="0">
            <a:spAutoFit/>
          </a:bodyPr>
          <a:lstStyle/>
          <a:p>
            <a:r>
              <a:rPr lang="en-GB" sz="3600" dirty="0">
                <a:solidFill>
                  <a:srgbClr val="FF0000"/>
                </a:solidFill>
              </a:rPr>
              <a:t>36</a:t>
            </a:r>
          </a:p>
        </p:txBody>
      </p:sp>
      <p:sp>
        <p:nvSpPr>
          <p:cNvPr id="4" name="TextBox 3">
            <a:extLst>
              <a:ext uri="{FF2B5EF4-FFF2-40B4-BE49-F238E27FC236}">
                <a16:creationId xmlns:a16="http://schemas.microsoft.com/office/drawing/2014/main" id="{9FCF418C-F648-464F-A53D-B134D3D7783E}"/>
              </a:ext>
            </a:extLst>
          </p:cNvPr>
          <p:cNvSpPr txBox="1"/>
          <p:nvPr/>
        </p:nvSpPr>
        <p:spPr>
          <a:xfrm>
            <a:off x="4216400" y="3966307"/>
            <a:ext cx="687754" cy="646331"/>
          </a:xfrm>
          <a:prstGeom prst="rect">
            <a:avLst/>
          </a:prstGeom>
          <a:noFill/>
        </p:spPr>
        <p:txBody>
          <a:bodyPr wrap="square" rtlCol="0">
            <a:spAutoFit/>
          </a:bodyPr>
          <a:lstStyle/>
          <a:p>
            <a:r>
              <a:rPr lang="en-GB" sz="3600" dirty="0">
                <a:solidFill>
                  <a:srgbClr val="FF0000"/>
                </a:solidFill>
              </a:rPr>
              <a:t>60</a:t>
            </a:r>
          </a:p>
        </p:txBody>
      </p:sp>
    </p:spTree>
    <p:extLst>
      <p:ext uri="{BB962C8B-B14F-4D97-AF65-F5344CB8AC3E}">
        <p14:creationId xmlns:p14="http://schemas.microsoft.com/office/powerpoint/2010/main" val="648069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02FD6-9B1F-4A98-A6ED-107920183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49"/>
            <a:ext cx="12192000" cy="6665301"/>
          </a:xfrm>
          <a:prstGeom prst="rect">
            <a:avLst/>
          </a:prstGeom>
        </p:spPr>
      </p:pic>
      <p:sp>
        <p:nvSpPr>
          <p:cNvPr id="4" name="TextBox 3">
            <a:extLst>
              <a:ext uri="{FF2B5EF4-FFF2-40B4-BE49-F238E27FC236}">
                <a16:creationId xmlns:a16="http://schemas.microsoft.com/office/drawing/2014/main" id="{2968BB62-5941-4DFA-A4D9-48B98C11A2D8}"/>
              </a:ext>
            </a:extLst>
          </p:cNvPr>
          <p:cNvSpPr txBox="1"/>
          <p:nvPr/>
        </p:nvSpPr>
        <p:spPr>
          <a:xfrm>
            <a:off x="905522" y="5193437"/>
            <a:ext cx="10306975" cy="369332"/>
          </a:xfrm>
          <a:prstGeom prst="rect">
            <a:avLst/>
          </a:prstGeom>
          <a:noFill/>
        </p:spPr>
        <p:txBody>
          <a:bodyPr wrap="square" rtlCol="0">
            <a:spAutoFit/>
          </a:bodyPr>
          <a:lstStyle/>
          <a:p>
            <a:r>
              <a:rPr lang="en-GB" dirty="0">
                <a:hlinkClick r:id="rId3"/>
              </a:rPr>
              <a:t>https://docs.microsoft.com/en-us/learn/certifications/exams/pl-900</a:t>
            </a:r>
            <a:endParaRPr lang="en-GB" dirty="0"/>
          </a:p>
        </p:txBody>
      </p:sp>
    </p:spTree>
    <p:extLst>
      <p:ext uri="{BB962C8B-B14F-4D97-AF65-F5344CB8AC3E}">
        <p14:creationId xmlns:p14="http://schemas.microsoft.com/office/powerpoint/2010/main" val="1369884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E66C-C700-449D-A4A4-6879872F05A1}"/>
              </a:ext>
            </a:extLst>
          </p:cNvPr>
          <p:cNvSpPr>
            <a:spLocks noGrp="1"/>
          </p:cNvSpPr>
          <p:nvPr>
            <p:ph type="title"/>
          </p:nvPr>
        </p:nvSpPr>
        <p:spPr/>
        <p:txBody>
          <a:bodyPr/>
          <a:lstStyle/>
          <a:p>
            <a:r>
              <a:rPr lang="en-GB" dirty="0"/>
              <a:t>DA-100 Data Analyst</a:t>
            </a:r>
          </a:p>
        </p:txBody>
      </p:sp>
      <p:sp>
        <p:nvSpPr>
          <p:cNvPr id="3" name="Content Placeholder 2">
            <a:extLst>
              <a:ext uri="{FF2B5EF4-FFF2-40B4-BE49-F238E27FC236}">
                <a16:creationId xmlns:a16="http://schemas.microsoft.com/office/drawing/2014/main" id="{C373C4AA-83C6-4F25-9645-72251324D5BE}"/>
              </a:ext>
            </a:extLst>
          </p:cNvPr>
          <p:cNvSpPr>
            <a:spLocks noGrp="1"/>
          </p:cNvSpPr>
          <p:nvPr>
            <p:ph idx="1"/>
          </p:nvPr>
        </p:nvSpPr>
        <p:spPr/>
        <p:txBody>
          <a:bodyPr>
            <a:normAutofit lnSpcReduction="10000"/>
          </a:bodyPr>
          <a:lstStyle/>
          <a:p>
            <a:r>
              <a:rPr lang="en-GB" dirty="0" err="1"/>
              <a:t>Analyzing</a:t>
            </a:r>
            <a:r>
              <a:rPr lang="en-GB" dirty="0"/>
              <a:t> Data with Power BI</a:t>
            </a:r>
          </a:p>
          <a:p>
            <a:r>
              <a:rPr lang="en-GB" dirty="0">
                <a:hlinkClick r:id="rId2"/>
              </a:rPr>
              <a:t>https://docs.microsoft.com/en-us/learn/certifications/exams/da-100</a:t>
            </a:r>
            <a:endParaRPr lang="en-GB" dirty="0"/>
          </a:p>
          <a:p>
            <a:r>
              <a:rPr lang="en-GB" dirty="0"/>
              <a:t>2</a:t>
            </a:r>
            <a:r>
              <a:rPr lang="en-GB" baseline="30000" dirty="0"/>
              <a:t>nd</a:t>
            </a:r>
            <a:r>
              <a:rPr lang="en-GB" dirty="0"/>
              <a:t> April 2020</a:t>
            </a:r>
          </a:p>
          <a:p>
            <a:r>
              <a:rPr lang="en-GB" dirty="0"/>
              <a:t>Replaces 70-778 do before 30/6/2020</a:t>
            </a:r>
          </a:p>
          <a:p>
            <a:r>
              <a:rPr lang="en-GB" dirty="0">
                <a:hlinkClick r:id="rId3"/>
              </a:rPr>
              <a:t>https://www.microsoft.com/en-us/learning/exam-70-778.aspx</a:t>
            </a:r>
            <a:endParaRPr lang="en-GB" dirty="0"/>
          </a:p>
          <a:p>
            <a:endParaRPr lang="en-GB" dirty="0"/>
          </a:p>
          <a:p>
            <a:endParaRPr lang="en-GB" dirty="0"/>
          </a:p>
          <a:p>
            <a:r>
              <a:rPr lang="en-GB" dirty="0"/>
              <a:t>Microsoft Certified : Data Analyst Associate</a:t>
            </a:r>
          </a:p>
          <a:p>
            <a:r>
              <a:rPr lang="en-GB" dirty="0"/>
              <a:t>Microsoft Certified : Power Platform Fundamentals</a:t>
            </a:r>
          </a:p>
        </p:txBody>
      </p:sp>
    </p:spTree>
    <p:extLst>
      <p:ext uri="{BB962C8B-B14F-4D97-AF65-F5344CB8AC3E}">
        <p14:creationId xmlns:p14="http://schemas.microsoft.com/office/powerpoint/2010/main" val="13411217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97D43-5319-4656-8308-E8A6C9982951}"/>
              </a:ext>
            </a:extLst>
          </p:cNvPr>
          <p:cNvPicPr>
            <a:picLocks noChangeAspect="1"/>
          </p:cNvPicPr>
          <p:nvPr/>
        </p:nvPicPr>
        <p:blipFill>
          <a:blip r:embed="rId3"/>
          <a:stretch>
            <a:fillRect/>
          </a:stretch>
        </p:blipFill>
        <p:spPr>
          <a:xfrm>
            <a:off x="873731" y="-208734"/>
            <a:ext cx="10541502" cy="7343011"/>
          </a:xfrm>
          <a:prstGeom prst="rect">
            <a:avLst/>
          </a:prstGeom>
        </p:spPr>
      </p:pic>
    </p:spTree>
    <p:extLst>
      <p:ext uri="{BB962C8B-B14F-4D97-AF65-F5344CB8AC3E}">
        <p14:creationId xmlns:p14="http://schemas.microsoft.com/office/powerpoint/2010/main" val="18079205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ECB1-505B-4B9B-BCCF-7802D222212E}"/>
              </a:ext>
            </a:extLst>
          </p:cNvPr>
          <p:cNvSpPr>
            <a:spLocks noGrp="1"/>
          </p:cNvSpPr>
          <p:nvPr>
            <p:ph type="title"/>
          </p:nvPr>
        </p:nvSpPr>
        <p:spPr>
          <a:xfrm>
            <a:off x="838200" y="365125"/>
            <a:ext cx="10515600" cy="830629"/>
          </a:xfrm>
        </p:spPr>
        <p:txBody>
          <a:bodyPr/>
          <a:lstStyle/>
          <a:p>
            <a:r>
              <a:rPr lang="en-GB" dirty="0"/>
              <a:t>3 exam style questions</a:t>
            </a:r>
          </a:p>
        </p:txBody>
      </p:sp>
      <p:sp>
        <p:nvSpPr>
          <p:cNvPr id="3" name="Content Placeholder 2">
            <a:extLst>
              <a:ext uri="{FF2B5EF4-FFF2-40B4-BE49-F238E27FC236}">
                <a16:creationId xmlns:a16="http://schemas.microsoft.com/office/drawing/2014/main" id="{9BFDB359-0751-4C78-B208-CD9C7A9A58B4}"/>
              </a:ext>
            </a:extLst>
          </p:cNvPr>
          <p:cNvSpPr>
            <a:spLocks noGrp="1"/>
          </p:cNvSpPr>
          <p:nvPr>
            <p:ph idx="1"/>
          </p:nvPr>
        </p:nvSpPr>
        <p:spPr/>
        <p:txBody>
          <a:bodyPr/>
          <a:lstStyle/>
          <a:p>
            <a:r>
              <a:rPr lang="en-GB" dirty="0">
                <a:hlinkClick r:id="rId2"/>
              </a:rPr>
              <a:t>www.powerbi.com</a:t>
            </a:r>
            <a:r>
              <a:rPr lang="en-GB" dirty="0"/>
              <a:t>  </a:t>
            </a:r>
          </a:p>
          <a:p>
            <a:r>
              <a:rPr lang="en-GB" dirty="0"/>
              <a:t>In WB browser </a:t>
            </a:r>
            <a:r>
              <a:rPr lang="en-GB" dirty="0">
                <a:hlinkClick r:id="rId3"/>
              </a:rPr>
              <a:t>https://www.mentimeter.com/app</a:t>
            </a:r>
            <a:endParaRPr lang="en-GB" dirty="0"/>
          </a:p>
          <a:p>
            <a:r>
              <a:rPr lang="en-GB" dirty="0"/>
              <a:t>Do quiz 4a</a:t>
            </a:r>
          </a:p>
          <a:p>
            <a:pPr marL="0" indent="0">
              <a:buNone/>
            </a:pPr>
            <a:endParaRPr lang="en-GB" dirty="0"/>
          </a:p>
        </p:txBody>
      </p:sp>
    </p:spTree>
    <p:extLst>
      <p:ext uri="{BB962C8B-B14F-4D97-AF65-F5344CB8AC3E}">
        <p14:creationId xmlns:p14="http://schemas.microsoft.com/office/powerpoint/2010/main" val="13720842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5D9F97-3634-48E5-922A-23F679C0094E}"/>
              </a:ext>
            </a:extLst>
          </p:cNvPr>
          <p:cNvPicPr>
            <a:picLocks noChangeAspect="1"/>
          </p:cNvPicPr>
          <p:nvPr/>
        </p:nvPicPr>
        <p:blipFill>
          <a:blip r:embed="rId3"/>
          <a:stretch>
            <a:fillRect/>
          </a:stretch>
        </p:blipFill>
        <p:spPr>
          <a:xfrm>
            <a:off x="-794300" y="791523"/>
            <a:ext cx="14048230" cy="5274955"/>
          </a:xfrm>
          <a:prstGeom prst="rect">
            <a:avLst/>
          </a:prstGeom>
        </p:spPr>
      </p:pic>
    </p:spTree>
    <p:extLst>
      <p:ext uri="{BB962C8B-B14F-4D97-AF65-F5344CB8AC3E}">
        <p14:creationId xmlns:p14="http://schemas.microsoft.com/office/powerpoint/2010/main" val="3694788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1E83-E42A-42B6-BD7D-C5FA24565652}"/>
              </a:ext>
            </a:extLst>
          </p:cNvPr>
          <p:cNvSpPr>
            <a:spLocks noGrp="1"/>
          </p:cNvSpPr>
          <p:nvPr>
            <p:ph type="title"/>
          </p:nvPr>
        </p:nvSpPr>
        <p:spPr>
          <a:xfrm>
            <a:off x="838200" y="112158"/>
            <a:ext cx="10515600" cy="735706"/>
          </a:xfrm>
        </p:spPr>
        <p:txBody>
          <a:bodyPr/>
          <a:lstStyle/>
          <a:p>
            <a:r>
              <a:rPr lang="en-GB" dirty="0"/>
              <a:t>PBI Desktop, PBI Service, PBI Mobile apps</a:t>
            </a:r>
          </a:p>
        </p:txBody>
      </p:sp>
      <p:pic>
        <p:nvPicPr>
          <p:cNvPr id="5" name="Picture 4">
            <a:extLst>
              <a:ext uri="{FF2B5EF4-FFF2-40B4-BE49-F238E27FC236}">
                <a16:creationId xmlns:a16="http://schemas.microsoft.com/office/drawing/2014/main" id="{535A30B2-59D6-44B3-A5E5-2211DA072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27223"/>
            <a:ext cx="11061577" cy="6018620"/>
          </a:xfrm>
          <a:prstGeom prst="rect">
            <a:avLst/>
          </a:prstGeom>
        </p:spPr>
      </p:pic>
    </p:spTree>
    <p:extLst>
      <p:ext uri="{BB962C8B-B14F-4D97-AF65-F5344CB8AC3E}">
        <p14:creationId xmlns:p14="http://schemas.microsoft.com/office/powerpoint/2010/main" val="275753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C44BCD-C663-4462-80A5-E105E008CE66}"/>
              </a:ext>
            </a:extLst>
          </p:cNvPr>
          <p:cNvPicPr>
            <a:picLocks noChangeAspect="1"/>
          </p:cNvPicPr>
          <p:nvPr/>
        </p:nvPicPr>
        <p:blipFill>
          <a:blip r:embed="rId3"/>
          <a:stretch>
            <a:fillRect/>
          </a:stretch>
        </p:blipFill>
        <p:spPr>
          <a:xfrm>
            <a:off x="119835" y="67407"/>
            <a:ext cx="11952331" cy="6723186"/>
          </a:xfrm>
          <a:prstGeom prst="rect">
            <a:avLst/>
          </a:prstGeom>
        </p:spPr>
      </p:pic>
    </p:spTree>
    <p:extLst>
      <p:ext uri="{BB962C8B-B14F-4D97-AF65-F5344CB8AC3E}">
        <p14:creationId xmlns:p14="http://schemas.microsoft.com/office/powerpoint/2010/main" val="32747718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C3EE11-6659-4ABE-B8FA-31B09ACAFB8D}"/>
              </a:ext>
            </a:extLst>
          </p:cNvPr>
          <p:cNvSpPr>
            <a:spLocks noGrp="1"/>
          </p:cNvSpPr>
          <p:nvPr>
            <p:ph type="title"/>
          </p:nvPr>
        </p:nvSpPr>
        <p:spPr/>
        <p:txBody>
          <a:bodyPr/>
          <a:lstStyle/>
          <a:p>
            <a:r>
              <a:rPr lang="en-US" dirty="0"/>
              <a:t>Transform data to insights</a:t>
            </a:r>
          </a:p>
        </p:txBody>
      </p:sp>
      <p:grpSp>
        <p:nvGrpSpPr>
          <p:cNvPr id="15" name="Group 14">
            <a:extLst>
              <a:ext uri="{FF2B5EF4-FFF2-40B4-BE49-F238E27FC236}">
                <a16:creationId xmlns:a16="http://schemas.microsoft.com/office/drawing/2014/main" id="{66E03866-C10C-41FD-96B2-8197F9587CE2}"/>
              </a:ext>
              <a:ext uri="{C183D7F6-B498-43B3-948B-1728B52AA6E4}">
                <adec:decorative xmlns:adec="http://schemas.microsoft.com/office/drawing/2017/decorative" val="1"/>
              </a:ext>
            </a:extLst>
          </p:cNvPr>
          <p:cNvGrpSpPr/>
          <p:nvPr/>
        </p:nvGrpSpPr>
        <p:grpSpPr>
          <a:xfrm>
            <a:off x="469489" y="1306010"/>
            <a:ext cx="851483" cy="851483"/>
            <a:chOff x="453624" y="1818174"/>
            <a:chExt cx="868680" cy="868680"/>
          </a:xfrm>
        </p:grpSpPr>
        <p:sp>
          <p:nvSpPr>
            <p:cNvPr id="9" name="Oval 8">
              <a:extLst>
                <a:ext uri="{FF2B5EF4-FFF2-40B4-BE49-F238E27FC236}">
                  <a16:creationId xmlns:a16="http://schemas.microsoft.com/office/drawing/2014/main" id="{D108FE62-C59B-4FF6-AAA1-8031C86666D4}"/>
                </a:ext>
              </a:extLst>
            </p:cNvPr>
            <p:cNvSpPr/>
            <p:nvPr/>
          </p:nvSpPr>
          <p:spPr bwMode="auto">
            <a:xfrm>
              <a:off x="453624" y="181817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49" name="binary" title="Icon of binary code, ones and zeros">
              <a:extLst>
                <a:ext uri="{FF2B5EF4-FFF2-40B4-BE49-F238E27FC236}">
                  <a16:creationId xmlns:a16="http://schemas.microsoft.com/office/drawing/2014/main" id="{3CB5B006-AD9C-4D5C-B9FB-663199933C2C}"/>
                </a:ext>
              </a:extLst>
            </p:cNvPr>
            <p:cNvSpPr>
              <a:spLocks noChangeAspect="1" noEditPoints="1"/>
            </p:cNvSpPr>
            <p:nvPr/>
          </p:nvSpPr>
          <p:spPr bwMode="auto">
            <a:xfrm>
              <a:off x="659364" y="2055119"/>
              <a:ext cx="457200" cy="39479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sp>
        <p:nvSpPr>
          <p:cNvPr id="64" name="Rectangle 63">
            <a:extLst>
              <a:ext uri="{FF2B5EF4-FFF2-40B4-BE49-F238E27FC236}">
                <a16:creationId xmlns:a16="http://schemas.microsoft.com/office/drawing/2014/main" id="{5E639D58-C4CB-4EBE-8FA3-B685BFD1F7F6}"/>
              </a:ext>
            </a:extLst>
          </p:cNvPr>
          <p:cNvSpPr/>
          <p:nvPr/>
        </p:nvSpPr>
        <p:spPr>
          <a:xfrm>
            <a:off x="1320971" y="1424033"/>
            <a:ext cx="2139963" cy="615480"/>
          </a:xfrm>
          <a:prstGeom prst="rect">
            <a:avLst/>
          </a:prstGeom>
        </p:spPr>
        <p:txBody>
          <a:bodyPr wrap="none" lIns="182828" tIns="143407" rIns="179259" bIns="143407">
            <a:spAutoFit/>
          </a:bodyPr>
          <a:lstStyle/>
          <a:p>
            <a:pPr marL="0" lvl="1" defTabSz="932239">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Get your data</a:t>
            </a:r>
          </a:p>
        </p:txBody>
      </p:sp>
      <p:grpSp>
        <p:nvGrpSpPr>
          <p:cNvPr id="16" name="Group 15">
            <a:extLst>
              <a:ext uri="{FF2B5EF4-FFF2-40B4-BE49-F238E27FC236}">
                <a16:creationId xmlns:a16="http://schemas.microsoft.com/office/drawing/2014/main" id="{203E8B96-2132-48A3-A46F-FB572D96A6B9}"/>
              </a:ext>
              <a:ext uri="{C183D7F6-B498-43B3-948B-1728B52AA6E4}">
                <adec:decorative xmlns:adec="http://schemas.microsoft.com/office/drawing/2017/decorative" val="1"/>
              </a:ext>
            </a:extLst>
          </p:cNvPr>
          <p:cNvGrpSpPr/>
          <p:nvPr/>
        </p:nvGrpSpPr>
        <p:grpSpPr>
          <a:xfrm>
            <a:off x="469489" y="2242682"/>
            <a:ext cx="851483" cy="851483"/>
            <a:chOff x="453624" y="2773764"/>
            <a:chExt cx="868680" cy="868680"/>
          </a:xfrm>
        </p:grpSpPr>
        <p:sp>
          <p:nvSpPr>
            <p:cNvPr id="59" name="Oval 58">
              <a:extLst>
                <a:ext uri="{FF2B5EF4-FFF2-40B4-BE49-F238E27FC236}">
                  <a16:creationId xmlns:a16="http://schemas.microsoft.com/office/drawing/2014/main" id="{12FF9E47-8089-4C97-9783-0A2AF1C123D2}"/>
                </a:ext>
              </a:extLst>
            </p:cNvPr>
            <p:cNvSpPr/>
            <p:nvPr/>
          </p:nvSpPr>
          <p:spPr bwMode="auto">
            <a:xfrm>
              <a:off x="453624" y="277376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51" name="Beaker_F196" title="Icon of a scientific flask with liquid in it">
              <a:extLst>
                <a:ext uri="{FF2B5EF4-FFF2-40B4-BE49-F238E27FC236}">
                  <a16:creationId xmlns:a16="http://schemas.microsoft.com/office/drawing/2014/main" id="{FD6EDC9D-8DB9-4F7C-BE0C-A4BC8BCCFF69}"/>
                </a:ext>
              </a:extLst>
            </p:cNvPr>
            <p:cNvSpPr>
              <a:spLocks noChangeAspect="1" noEditPoints="1"/>
            </p:cNvSpPr>
            <p:nvPr/>
          </p:nvSpPr>
          <p:spPr bwMode="auto">
            <a:xfrm>
              <a:off x="690117" y="2979504"/>
              <a:ext cx="395694" cy="45720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sp>
        <p:nvSpPr>
          <p:cNvPr id="65" name="Rectangle 64">
            <a:extLst>
              <a:ext uri="{FF2B5EF4-FFF2-40B4-BE49-F238E27FC236}">
                <a16:creationId xmlns:a16="http://schemas.microsoft.com/office/drawing/2014/main" id="{3ECD885A-C2B8-45C5-AF78-B8284B402277}"/>
              </a:ext>
            </a:extLst>
          </p:cNvPr>
          <p:cNvSpPr/>
          <p:nvPr/>
        </p:nvSpPr>
        <p:spPr>
          <a:xfrm>
            <a:off x="1320971" y="2360706"/>
            <a:ext cx="1397811" cy="621968"/>
          </a:xfrm>
          <a:prstGeom prst="rect">
            <a:avLst/>
          </a:prstGeom>
        </p:spPr>
        <p:txBody>
          <a:bodyPr wrap="none" lIns="182828" tIns="143407" rIns="179259" bIns="143407">
            <a:spAutoFit/>
          </a:bodyPr>
          <a:lstStyle/>
          <a:p>
            <a:pPr marL="0" lvl="1" defTabSz="932239">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Analyze</a:t>
            </a:r>
          </a:p>
        </p:txBody>
      </p:sp>
      <p:grpSp>
        <p:nvGrpSpPr>
          <p:cNvPr id="17" name="Group 16">
            <a:extLst>
              <a:ext uri="{FF2B5EF4-FFF2-40B4-BE49-F238E27FC236}">
                <a16:creationId xmlns:a16="http://schemas.microsoft.com/office/drawing/2014/main" id="{A61251E2-1F09-4A7A-849F-541A3775DA7F}"/>
              </a:ext>
              <a:ext uri="{C183D7F6-B498-43B3-948B-1728B52AA6E4}">
                <adec:decorative xmlns:adec="http://schemas.microsoft.com/office/drawing/2017/decorative" val="1"/>
              </a:ext>
            </a:extLst>
          </p:cNvPr>
          <p:cNvGrpSpPr/>
          <p:nvPr/>
        </p:nvGrpSpPr>
        <p:grpSpPr>
          <a:xfrm>
            <a:off x="469489" y="3179354"/>
            <a:ext cx="851483" cy="851483"/>
            <a:chOff x="453624" y="3729354"/>
            <a:chExt cx="868680" cy="868680"/>
          </a:xfrm>
        </p:grpSpPr>
        <p:sp>
          <p:nvSpPr>
            <p:cNvPr id="60" name="Oval 59">
              <a:extLst>
                <a:ext uri="{FF2B5EF4-FFF2-40B4-BE49-F238E27FC236}">
                  <a16:creationId xmlns:a16="http://schemas.microsoft.com/office/drawing/2014/main" id="{53C105B8-83C2-46EE-8B65-B108ACD3FA8F}"/>
                </a:ext>
              </a:extLst>
            </p:cNvPr>
            <p:cNvSpPr/>
            <p:nvPr/>
          </p:nvSpPr>
          <p:spPr bwMode="auto">
            <a:xfrm>
              <a:off x="453624" y="372935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53" name="Eye" title="Icon of an eye">
              <a:extLst>
                <a:ext uri="{FF2B5EF4-FFF2-40B4-BE49-F238E27FC236}">
                  <a16:creationId xmlns:a16="http://schemas.microsoft.com/office/drawing/2014/main" id="{1D8E2E2F-D04A-4FD3-A5A7-23016CE42038}"/>
                </a:ext>
              </a:extLst>
            </p:cNvPr>
            <p:cNvSpPr>
              <a:spLocks noChangeAspect="1" noEditPoints="1"/>
            </p:cNvSpPr>
            <p:nvPr/>
          </p:nvSpPr>
          <p:spPr bwMode="auto">
            <a:xfrm>
              <a:off x="659364" y="4037480"/>
              <a:ext cx="457200" cy="25242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gradFill>
                  <a:gsLst>
                    <a:gs pos="0">
                      <a:srgbClr val="505050"/>
                    </a:gs>
                    <a:gs pos="100000">
                      <a:srgbClr val="505050"/>
                    </a:gs>
                  </a:gsLst>
                </a:gradFill>
                <a:latin typeface="Segoe UI Semilight"/>
              </a:endParaRPr>
            </a:p>
          </p:txBody>
        </p:sp>
      </p:grpSp>
      <p:sp>
        <p:nvSpPr>
          <p:cNvPr id="66" name="Rectangle 65">
            <a:extLst>
              <a:ext uri="{FF2B5EF4-FFF2-40B4-BE49-F238E27FC236}">
                <a16:creationId xmlns:a16="http://schemas.microsoft.com/office/drawing/2014/main" id="{53DFB982-2FEC-470A-AB48-8F18DE392C3C}"/>
              </a:ext>
            </a:extLst>
          </p:cNvPr>
          <p:cNvSpPr/>
          <p:nvPr/>
        </p:nvSpPr>
        <p:spPr>
          <a:xfrm>
            <a:off x="1320971" y="3297377"/>
            <a:ext cx="1510006" cy="621968"/>
          </a:xfrm>
          <a:prstGeom prst="rect">
            <a:avLst/>
          </a:prstGeom>
        </p:spPr>
        <p:txBody>
          <a:bodyPr wrap="none" lIns="182828" tIns="143407" rIns="179259" bIns="143407">
            <a:spAutoFit/>
          </a:bodyPr>
          <a:lstStyle/>
          <a:p>
            <a:pPr marL="0" lvl="1" defTabSz="932239">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Visualize</a:t>
            </a:r>
          </a:p>
        </p:txBody>
      </p:sp>
      <p:grpSp>
        <p:nvGrpSpPr>
          <p:cNvPr id="18" name="Group 17">
            <a:extLst>
              <a:ext uri="{FF2B5EF4-FFF2-40B4-BE49-F238E27FC236}">
                <a16:creationId xmlns:a16="http://schemas.microsoft.com/office/drawing/2014/main" id="{A163A778-B65C-41E2-B46F-7608D4BA054B}"/>
              </a:ext>
              <a:ext uri="{C183D7F6-B498-43B3-948B-1728B52AA6E4}">
                <adec:decorative xmlns:adec="http://schemas.microsoft.com/office/drawing/2017/decorative" val="1"/>
              </a:ext>
            </a:extLst>
          </p:cNvPr>
          <p:cNvGrpSpPr/>
          <p:nvPr/>
        </p:nvGrpSpPr>
        <p:grpSpPr>
          <a:xfrm>
            <a:off x="469489" y="4116026"/>
            <a:ext cx="851483" cy="851483"/>
            <a:chOff x="453624" y="4684944"/>
            <a:chExt cx="868680" cy="868680"/>
          </a:xfrm>
        </p:grpSpPr>
        <p:sp>
          <p:nvSpPr>
            <p:cNvPr id="61" name="Oval 60">
              <a:extLst>
                <a:ext uri="{FF2B5EF4-FFF2-40B4-BE49-F238E27FC236}">
                  <a16:creationId xmlns:a16="http://schemas.microsoft.com/office/drawing/2014/main" id="{FCC695E0-D029-4BB1-A7AE-9CE0D08D720D}"/>
                </a:ext>
              </a:extLst>
            </p:cNvPr>
            <p:cNvSpPr/>
            <p:nvPr/>
          </p:nvSpPr>
          <p:spPr bwMode="auto">
            <a:xfrm>
              <a:off x="453624" y="468494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52" name="Relationship_F003" title="Icon of three boxes connected by lines">
              <a:extLst>
                <a:ext uri="{FF2B5EF4-FFF2-40B4-BE49-F238E27FC236}">
                  <a16:creationId xmlns:a16="http://schemas.microsoft.com/office/drawing/2014/main" id="{E97FBDB3-7F49-4358-94D9-55E889B5788E}"/>
                </a:ext>
              </a:extLst>
            </p:cNvPr>
            <p:cNvSpPr>
              <a:spLocks noChangeAspect="1" noEditPoints="1"/>
            </p:cNvSpPr>
            <p:nvPr/>
          </p:nvSpPr>
          <p:spPr bwMode="auto">
            <a:xfrm>
              <a:off x="659364" y="4905471"/>
              <a:ext cx="457200" cy="42762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Semilight"/>
              </a:endParaRPr>
            </a:p>
          </p:txBody>
        </p:sp>
      </p:grpSp>
      <p:sp>
        <p:nvSpPr>
          <p:cNvPr id="103" name="Rectangle 102">
            <a:extLst>
              <a:ext uri="{FF2B5EF4-FFF2-40B4-BE49-F238E27FC236}">
                <a16:creationId xmlns:a16="http://schemas.microsoft.com/office/drawing/2014/main" id="{B6350DCE-5709-4B8E-9324-C197B7D855BE}"/>
              </a:ext>
            </a:extLst>
          </p:cNvPr>
          <p:cNvSpPr/>
          <p:nvPr/>
        </p:nvSpPr>
        <p:spPr>
          <a:xfrm>
            <a:off x="1320971" y="4234050"/>
            <a:ext cx="1314466" cy="621968"/>
          </a:xfrm>
          <a:prstGeom prst="rect">
            <a:avLst/>
          </a:prstGeom>
        </p:spPr>
        <p:txBody>
          <a:bodyPr wrap="none" lIns="182828" tIns="143407" rIns="179259" bIns="143407">
            <a:spAutoFit/>
          </a:bodyPr>
          <a:lstStyle/>
          <a:p>
            <a:pPr marL="0" lvl="1" defTabSz="932239">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Publish</a:t>
            </a:r>
          </a:p>
        </p:txBody>
      </p:sp>
      <p:grpSp>
        <p:nvGrpSpPr>
          <p:cNvPr id="19" name="Group 18">
            <a:extLst>
              <a:ext uri="{FF2B5EF4-FFF2-40B4-BE49-F238E27FC236}">
                <a16:creationId xmlns:a16="http://schemas.microsoft.com/office/drawing/2014/main" id="{7E40DED6-C01E-4848-B682-A00075E87156}"/>
              </a:ext>
              <a:ext uri="{C183D7F6-B498-43B3-948B-1728B52AA6E4}">
                <adec:decorative xmlns:adec="http://schemas.microsoft.com/office/drawing/2017/decorative" val="1"/>
              </a:ext>
            </a:extLst>
          </p:cNvPr>
          <p:cNvGrpSpPr/>
          <p:nvPr/>
        </p:nvGrpSpPr>
        <p:grpSpPr>
          <a:xfrm>
            <a:off x="469489" y="5052700"/>
            <a:ext cx="851483" cy="851483"/>
            <a:chOff x="453624" y="5640535"/>
            <a:chExt cx="868680" cy="868680"/>
          </a:xfrm>
        </p:grpSpPr>
        <p:sp>
          <p:nvSpPr>
            <p:cNvPr id="62" name="Oval 61">
              <a:extLst>
                <a:ext uri="{FF2B5EF4-FFF2-40B4-BE49-F238E27FC236}">
                  <a16:creationId xmlns:a16="http://schemas.microsoft.com/office/drawing/2014/main" id="{EAF1E357-A45A-4A14-AD67-245E998591FD}"/>
                </a:ext>
              </a:extLst>
            </p:cNvPr>
            <p:cNvSpPr/>
            <p:nvPr/>
          </p:nvSpPr>
          <p:spPr bwMode="auto">
            <a:xfrm>
              <a:off x="453624" y="5640535"/>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50" name="personal_connect" title="Icon of a person with two bidirectional arrows below them">
              <a:extLst>
                <a:ext uri="{FF2B5EF4-FFF2-40B4-BE49-F238E27FC236}">
                  <a16:creationId xmlns:a16="http://schemas.microsoft.com/office/drawing/2014/main" id="{414B87F0-727E-4B79-A76B-6A175D334A53}"/>
                </a:ext>
              </a:extLst>
            </p:cNvPr>
            <p:cNvSpPr>
              <a:spLocks noChangeAspect="1" noEditPoints="1"/>
            </p:cNvSpPr>
            <p:nvPr/>
          </p:nvSpPr>
          <p:spPr bwMode="auto">
            <a:xfrm>
              <a:off x="748479" y="5846275"/>
              <a:ext cx="278970" cy="45720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sp>
        <p:nvSpPr>
          <p:cNvPr id="104" name="Rectangle 103">
            <a:extLst>
              <a:ext uri="{FF2B5EF4-FFF2-40B4-BE49-F238E27FC236}">
                <a16:creationId xmlns:a16="http://schemas.microsoft.com/office/drawing/2014/main" id="{3FA4A8C2-597C-4823-811F-BD42EF2D8A82}"/>
              </a:ext>
            </a:extLst>
          </p:cNvPr>
          <p:cNvSpPr/>
          <p:nvPr/>
        </p:nvSpPr>
        <p:spPr>
          <a:xfrm>
            <a:off x="1320972" y="5170724"/>
            <a:ext cx="1889030" cy="621968"/>
          </a:xfrm>
          <a:prstGeom prst="rect">
            <a:avLst/>
          </a:prstGeom>
        </p:spPr>
        <p:txBody>
          <a:bodyPr wrap="none" lIns="182828" tIns="143407" rIns="179259" bIns="143407">
            <a:spAutoFit/>
          </a:bodyPr>
          <a:lstStyle/>
          <a:p>
            <a:pPr marL="0" lvl="1" defTabSz="932239">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Collaborate</a:t>
            </a:r>
          </a:p>
        </p:txBody>
      </p:sp>
      <p:grpSp>
        <p:nvGrpSpPr>
          <p:cNvPr id="3" name="Group 2" descr="laptop">
            <a:extLst>
              <a:ext uri="{FF2B5EF4-FFF2-40B4-BE49-F238E27FC236}">
                <a16:creationId xmlns:a16="http://schemas.microsoft.com/office/drawing/2014/main" id="{B01FA3A5-C8B3-4DE2-9D8B-935C3D647CF2}"/>
              </a:ext>
            </a:extLst>
          </p:cNvPr>
          <p:cNvGrpSpPr/>
          <p:nvPr/>
        </p:nvGrpSpPr>
        <p:grpSpPr>
          <a:xfrm>
            <a:off x="4886109" y="848591"/>
            <a:ext cx="8246798" cy="6044408"/>
            <a:chOff x="6523392" y="1397322"/>
            <a:chExt cx="4524973" cy="2877184"/>
          </a:xfrm>
        </p:grpSpPr>
        <p:pic>
          <p:nvPicPr>
            <p:cNvPr id="40" name="Picture 39" descr="A screenshot of a computer screen&#10;&#10;Description generated with very high confidence">
              <a:extLst>
                <a:ext uri="{FF2B5EF4-FFF2-40B4-BE49-F238E27FC236}">
                  <a16:creationId xmlns:a16="http://schemas.microsoft.com/office/drawing/2014/main" id="{C79B1935-5CD3-4B09-BCBA-BE4E2F732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392" y="1397322"/>
              <a:ext cx="4524973" cy="2877184"/>
            </a:xfrm>
            <a:prstGeom prst="rect">
              <a:avLst/>
            </a:prstGeom>
          </p:spPr>
        </p:pic>
        <p:pic>
          <p:nvPicPr>
            <p:cNvPr id="42" name="Picture 41" descr="A screenshot of a computer&#10;&#10;Description generated with very high confidence">
              <a:extLst>
                <a:ext uri="{FF2B5EF4-FFF2-40B4-BE49-F238E27FC236}">
                  <a16:creationId xmlns:a16="http://schemas.microsoft.com/office/drawing/2014/main" id="{3A06C794-9E53-4D4E-8FEC-3DD7C4A055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1957" y="1800725"/>
              <a:ext cx="3364992" cy="2019921"/>
            </a:xfrm>
            <a:prstGeom prst="rect">
              <a:avLst/>
            </a:prstGeom>
          </p:spPr>
        </p:pic>
      </p:grpSp>
    </p:spTree>
    <p:extLst>
      <p:ext uri="{BB962C8B-B14F-4D97-AF65-F5344CB8AC3E}">
        <p14:creationId xmlns:p14="http://schemas.microsoft.com/office/powerpoint/2010/main" val="98749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decel="100000" fill="hold" nodeType="withEffect">
                                  <p:stCondLst>
                                    <p:cond delay="100"/>
                                  </p:stCondLst>
                                  <p:childTnLst>
                                    <p:animMotion origin="layout" path="M 1.99132E-6 -3.11394E-6 L -0.01532 -3.11394E-6 " pathEditMode="relative" rAng="0" ptsTypes="AA">
                                      <p:cBhvr>
                                        <p:cTn id="9" dur="500" spd="-100000" fill="hold"/>
                                        <p:tgtEl>
                                          <p:spTgt spid="15"/>
                                        </p:tgtEl>
                                        <p:attrNameLst>
                                          <p:attrName>ppt_x</p:attrName>
                                          <p:attrName>ppt_y</p:attrName>
                                        </p:attrNameLst>
                                      </p:cBhvr>
                                      <p:rCtr x="-766" y="0"/>
                                    </p:animMotion>
                                  </p:childTnLst>
                                </p:cTn>
                              </p:par>
                              <p:par>
                                <p:cTn id="10" presetID="10" presetClass="entr" presetSubtype="0" fill="hold" grpId="0" nodeType="withEffect">
                                  <p:stCondLst>
                                    <p:cond delay="20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35" presetClass="path" presetSubtype="0" decel="100000" fill="hold" grpId="1" nodeType="withEffect">
                                  <p:stCondLst>
                                    <p:cond delay="200"/>
                                  </p:stCondLst>
                                  <p:childTnLst>
                                    <p:animMotion origin="layout" path="M 1.58029E-6 -3.11394E-6 L -0.01532 -3.11394E-6 " pathEditMode="relative" rAng="0" ptsTypes="AA">
                                      <p:cBhvr>
                                        <p:cTn id="14" dur="500" spd="-100000" fill="hold"/>
                                        <p:tgtEl>
                                          <p:spTgt spid="64"/>
                                        </p:tgtEl>
                                        <p:attrNameLst>
                                          <p:attrName>ppt_x</p:attrName>
                                          <p:attrName>ppt_y</p:attrName>
                                        </p:attrNameLst>
                                      </p:cBhvr>
                                      <p:rCtr x="-766" y="0"/>
                                    </p:animMotion>
                                  </p:childTnLst>
                                </p:cTn>
                              </p:par>
                              <p:par>
                                <p:cTn id="15" presetID="10" presetClass="entr" presetSubtype="0" fill="hold"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35" presetClass="path" presetSubtype="0" decel="100000" fill="hold" nodeType="withEffect">
                                  <p:stCondLst>
                                    <p:cond delay="300"/>
                                  </p:stCondLst>
                                  <p:childTnLst>
                                    <p:animMotion origin="layout" path="M 1.99132E-6 -4.97957E-6 L -0.01532 -4.97957E-6 " pathEditMode="relative" rAng="0" ptsTypes="AA">
                                      <p:cBhvr>
                                        <p:cTn id="19" dur="500" spd="-100000" fill="hold"/>
                                        <p:tgtEl>
                                          <p:spTgt spid="16"/>
                                        </p:tgtEl>
                                        <p:attrNameLst>
                                          <p:attrName>ppt_x</p:attrName>
                                          <p:attrName>ppt_y</p:attrName>
                                        </p:attrNameLst>
                                      </p:cBhvr>
                                      <p:rCtr x="-766" y="0"/>
                                    </p:animMotion>
                                  </p:childTnLst>
                                </p:cTn>
                              </p:par>
                              <p:par>
                                <p:cTn id="20" presetID="10" presetClass="entr" presetSubtype="0" fill="hold" grpId="0" nodeType="withEffect">
                                  <p:stCondLst>
                                    <p:cond delay="40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35" presetClass="path" presetSubtype="0" decel="100000" fill="hold" grpId="1" nodeType="withEffect">
                                  <p:stCondLst>
                                    <p:cond delay="400"/>
                                  </p:stCondLst>
                                  <p:childTnLst>
                                    <p:animMotion origin="layout" path="M 1.97345E-6 1.09396E-6 L -0.01532 1.09396E-6 " pathEditMode="relative" rAng="0" ptsTypes="AA">
                                      <p:cBhvr>
                                        <p:cTn id="24" dur="500" spd="-100000" fill="hold"/>
                                        <p:tgtEl>
                                          <p:spTgt spid="65"/>
                                        </p:tgtEl>
                                        <p:attrNameLst>
                                          <p:attrName>ppt_x</p:attrName>
                                          <p:attrName>ppt_y</p:attrName>
                                        </p:attrNameLst>
                                      </p:cBhvr>
                                      <p:rCtr x="-766" y="0"/>
                                    </p:animMotion>
                                  </p:childTnLst>
                                </p:cTn>
                              </p:par>
                              <p:par>
                                <p:cTn id="25" presetID="10" presetClass="entr" presetSubtype="0" fill="hold" nodeType="withEffect">
                                  <p:stCondLst>
                                    <p:cond delay="5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35" presetClass="path" presetSubtype="0" decel="100000" fill="hold" nodeType="withEffect">
                                  <p:stCondLst>
                                    <p:cond delay="500"/>
                                  </p:stCondLst>
                                  <p:childTnLst>
                                    <p:animMotion origin="layout" path="M 1.99132E-6 3.15479E-6 L -0.01532 3.15479E-6 " pathEditMode="relative" rAng="0" ptsTypes="AA">
                                      <p:cBhvr>
                                        <p:cTn id="29" dur="500" spd="-100000" fill="hold"/>
                                        <p:tgtEl>
                                          <p:spTgt spid="17"/>
                                        </p:tgtEl>
                                        <p:attrNameLst>
                                          <p:attrName>ppt_x</p:attrName>
                                          <p:attrName>ppt_y</p:attrName>
                                        </p:attrNameLst>
                                      </p:cBhvr>
                                      <p:rCtr x="-766" y="0"/>
                                    </p:animMotion>
                                  </p:childTnLst>
                                </p:cTn>
                              </p:par>
                              <p:par>
                                <p:cTn id="30" presetID="10" presetClass="entr" presetSubtype="0" fill="hold" grpId="0" nodeType="withEffect">
                                  <p:stCondLst>
                                    <p:cond delay="60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35" presetClass="path" presetSubtype="0" decel="100000" fill="hold" grpId="1" nodeType="withEffect">
                                  <p:stCondLst>
                                    <p:cond delay="600"/>
                                  </p:stCondLst>
                                  <p:childTnLst>
                                    <p:animMotion origin="layout" path="M -3.38014E-6 -7.71675E-7 L -0.01531 -7.71675E-7 " pathEditMode="relative" rAng="0" ptsTypes="AA">
                                      <p:cBhvr>
                                        <p:cTn id="34" dur="500" spd="-100000" fill="hold"/>
                                        <p:tgtEl>
                                          <p:spTgt spid="66"/>
                                        </p:tgtEl>
                                        <p:attrNameLst>
                                          <p:attrName>ppt_x</p:attrName>
                                          <p:attrName>ppt_y</p:attrName>
                                        </p:attrNameLst>
                                      </p:cBhvr>
                                      <p:rCtr x="-766" y="0"/>
                                    </p:animMotion>
                                  </p:childTnLst>
                                </p:cTn>
                              </p:par>
                              <p:par>
                                <p:cTn id="35" presetID="10" presetClass="entr" presetSubtype="0" fill="hold" nodeType="withEffect">
                                  <p:stCondLst>
                                    <p:cond delay="7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35" presetClass="path" presetSubtype="0" decel="100000" fill="hold" nodeType="withEffect">
                                  <p:stCondLst>
                                    <p:cond delay="700"/>
                                  </p:stCondLst>
                                  <p:childTnLst>
                                    <p:animMotion origin="layout" path="M 1.99132E-6 1.28915E-6 L -0.01532 1.28915E-6 " pathEditMode="relative" rAng="0" ptsTypes="AA">
                                      <p:cBhvr>
                                        <p:cTn id="39" dur="500" spd="-100000" fill="hold"/>
                                        <p:tgtEl>
                                          <p:spTgt spid="18"/>
                                        </p:tgtEl>
                                        <p:attrNameLst>
                                          <p:attrName>ppt_x</p:attrName>
                                          <p:attrName>ppt_y</p:attrName>
                                        </p:attrNameLst>
                                      </p:cBhvr>
                                      <p:rCtr x="-766" y="0"/>
                                    </p:animMotion>
                                  </p:childTnLst>
                                </p:cTn>
                              </p:par>
                              <p:par>
                                <p:cTn id="40" presetID="10" presetClass="entr" presetSubtype="0" fill="hold" grpId="0" nodeType="withEffect">
                                  <p:stCondLst>
                                    <p:cond delay="80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500"/>
                                        <p:tgtEl>
                                          <p:spTgt spid="103"/>
                                        </p:tgtEl>
                                      </p:cBhvr>
                                    </p:animEffect>
                                  </p:childTnLst>
                                </p:cTn>
                              </p:par>
                              <p:par>
                                <p:cTn id="43" presetID="35" presetClass="path" presetSubtype="0" decel="100000" fill="hold" grpId="1" nodeType="withEffect">
                                  <p:stCondLst>
                                    <p:cond delay="800"/>
                                  </p:stCondLst>
                                  <p:childTnLst>
                                    <p:animMotion origin="layout" path="M -1.51136E-6 -2.63731E-6 L -0.01532 -2.63731E-6 " pathEditMode="relative" rAng="0" ptsTypes="AA">
                                      <p:cBhvr>
                                        <p:cTn id="44" dur="500" spd="-100000" fill="hold"/>
                                        <p:tgtEl>
                                          <p:spTgt spid="103"/>
                                        </p:tgtEl>
                                        <p:attrNameLst>
                                          <p:attrName>ppt_x</p:attrName>
                                          <p:attrName>ppt_y</p:attrName>
                                        </p:attrNameLst>
                                      </p:cBhvr>
                                      <p:rCtr x="-766" y="0"/>
                                    </p:animMotion>
                                  </p:childTnLst>
                                </p:cTn>
                              </p:par>
                              <p:par>
                                <p:cTn id="45" presetID="10" presetClass="entr" presetSubtype="0" fill="hold" nodeType="withEffect">
                                  <p:stCondLst>
                                    <p:cond delay="9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35" presetClass="path" presetSubtype="0" decel="100000" fill="hold" nodeType="withEffect">
                                  <p:stCondLst>
                                    <p:cond delay="900"/>
                                  </p:stCondLst>
                                  <p:childTnLst>
                                    <p:animMotion origin="layout" path="M 1.99132E-6 -3.61325E-6 L -0.01532 -3.61325E-6 " pathEditMode="relative" rAng="0" ptsTypes="AA">
                                      <p:cBhvr>
                                        <p:cTn id="49" dur="500" spd="-100000" fill="hold"/>
                                        <p:tgtEl>
                                          <p:spTgt spid="19"/>
                                        </p:tgtEl>
                                        <p:attrNameLst>
                                          <p:attrName>ppt_x</p:attrName>
                                          <p:attrName>ppt_y</p:attrName>
                                        </p:attrNameLst>
                                      </p:cBhvr>
                                      <p:rCtr x="-766" y="0"/>
                                    </p:animMotion>
                                  </p:childTnLst>
                                </p:cTn>
                              </p:par>
                              <p:par>
                                <p:cTn id="50" presetID="10" presetClass="entr" presetSubtype="0" fill="hold" grpId="0" nodeType="withEffect">
                                  <p:stCondLst>
                                    <p:cond delay="1000"/>
                                  </p:stCondLst>
                                  <p:childTnLst>
                                    <p:set>
                                      <p:cBhvr>
                                        <p:cTn id="51" dur="1" fill="hold">
                                          <p:stCondLst>
                                            <p:cond delay="0"/>
                                          </p:stCondLst>
                                        </p:cTn>
                                        <p:tgtEl>
                                          <p:spTgt spid="104"/>
                                        </p:tgtEl>
                                        <p:attrNameLst>
                                          <p:attrName>style.visibility</p:attrName>
                                        </p:attrNameLst>
                                      </p:cBhvr>
                                      <p:to>
                                        <p:strVal val="visible"/>
                                      </p:to>
                                    </p:set>
                                    <p:animEffect transition="in" filter="fade">
                                      <p:cBhvr>
                                        <p:cTn id="52" dur="500"/>
                                        <p:tgtEl>
                                          <p:spTgt spid="104"/>
                                        </p:tgtEl>
                                      </p:cBhvr>
                                    </p:animEffect>
                                  </p:childTnLst>
                                </p:cTn>
                              </p:par>
                              <p:par>
                                <p:cTn id="53" presetID="35" presetClass="path" presetSubtype="0" decel="100000" fill="hold" grpId="1" nodeType="withEffect">
                                  <p:stCondLst>
                                    <p:cond delay="1000"/>
                                  </p:stCondLst>
                                  <p:childTnLst>
                                    <p:animMotion origin="layout" path="M 3.47715E-6 -4.50295E-6 L -0.01532 -4.50295E-6 " pathEditMode="relative" rAng="0" ptsTypes="AA">
                                      <p:cBhvr>
                                        <p:cTn id="54" dur="500" spd="-100000" fill="hold"/>
                                        <p:tgtEl>
                                          <p:spTgt spid="104"/>
                                        </p:tgtEl>
                                        <p:attrNameLst>
                                          <p:attrName>ppt_x</p:attrName>
                                          <p:attrName>ppt_y</p:attrName>
                                        </p:attrNameLst>
                                      </p:cBhvr>
                                      <p:rCtr x="-766" y="0"/>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35" presetClass="path" presetSubtype="0" decel="100000" fill="hold" nodeType="withEffect">
                                  <p:stCondLst>
                                    <p:cond delay="0"/>
                                  </p:stCondLst>
                                  <p:childTnLst>
                                    <p:animMotion origin="layout" path="M 1.61348E-6 2.44212E-6 L 1.61348E-6 0.0261 " pathEditMode="relative" rAng="0" ptsTypes="AA">
                                      <p:cBhvr>
                                        <p:cTn id="61" dur="500" spd="-100000" fill="hold"/>
                                        <p:tgtEl>
                                          <p:spTgt spid="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66" grpId="0"/>
      <p:bldP spid="66" grpId="1"/>
      <p:bldP spid="103" grpId="0"/>
      <p:bldP spid="103" grpId="1"/>
      <p:bldP spid="104" grpId="0"/>
      <p:bldP spid="104"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6776-8E05-4B8B-B277-113BDFE7FB4F}"/>
              </a:ext>
            </a:extLst>
          </p:cNvPr>
          <p:cNvSpPr>
            <a:spLocks noGrp="1"/>
          </p:cNvSpPr>
          <p:nvPr>
            <p:ph type="title"/>
          </p:nvPr>
        </p:nvSpPr>
        <p:spPr/>
        <p:txBody>
          <a:bodyPr/>
          <a:lstStyle/>
          <a:p>
            <a:r>
              <a:rPr lang="en-US" dirty="0"/>
              <a:t>Easily connect, clean, and mashup data</a:t>
            </a:r>
          </a:p>
        </p:txBody>
      </p:sp>
      <p:grpSp>
        <p:nvGrpSpPr>
          <p:cNvPr id="122" name="Group 121">
            <a:extLst>
              <a:ext uri="{FF2B5EF4-FFF2-40B4-BE49-F238E27FC236}">
                <a16:creationId xmlns:a16="http://schemas.microsoft.com/office/drawing/2014/main" id="{83DB4AB1-F3DA-4DED-AFC2-52E3C528365D}"/>
              </a:ext>
              <a:ext uri="{C183D7F6-B498-43B3-948B-1728B52AA6E4}">
                <adec:decorative xmlns:adec="http://schemas.microsoft.com/office/drawing/2017/decorative" val="1"/>
              </a:ext>
            </a:extLst>
          </p:cNvPr>
          <p:cNvGrpSpPr/>
          <p:nvPr/>
        </p:nvGrpSpPr>
        <p:grpSpPr>
          <a:xfrm>
            <a:off x="469489" y="1306010"/>
            <a:ext cx="851483" cy="851483"/>
            <a:chOff x="453624" y="1818174"/>
            <a:chExt cx="868680" cy="868680"/>
          </a:xfrm>
        </p:grpSpPr>
        <p:sp>
          <p:nvSpPr>
            <p:cNvPr id="123" name="Oval 122">
              <a:extLst>
                <a:ext uri="{FF2B5EF4-FFF2-40B4-BE49-F238E27FC236}">
                  <a16:creationId xmlns:a16="http://schemas.microsoft.com/office/drawing/2014/main" id="{AA79E6F6-90C7-4D20-A458-2B56B077690C}"/>
                </a:ext>
              </a:extLst>
            </p:cNvPr>
            <p:cNvSpPr/>
            <p:nvPr/>
          </p:nvSpPr>
          <p:spPr bwMode="auto">
            <a:xfrm>
              <a:off x="453624" y="1818174"/>
              <a:ext cx="868680" cy="868680"/>
            </a:xfrm>
            <a:prstGeom prst="ellipse">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24" name="binary" title="Icon of binary code, ones and zeros">
              <a:extLst>
                <a:ext uri="{FF2B5EF4-FFF2-40B4-BE49-F238E27FC236}">
                  <a16:creationId xmlns:a16="http://schemas.microsoft.com/office/drawing/2014/main" id="{482BD4D3-116D-4322-8DE3-56FEE79FE12A}"/>
                </a:ext>
              </a:extLst>
            </p:cNvPr>
            <p:cNvSpPr>
              <a:spLocks noChangeAspect="1" noEditPoints="1"/>
            </p:cNvSpPr>
            <p:nvPr/>
          </p:nvSpPr>
          <p:spPr bwMode="auto">
            <a:xfrm>
              <a:off x="659364" y="2055119"/>
              <a:ext cx="457200" cy="39479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grpSp>
        <p:nvGrpSpPr>
          <p:cNvPr id="129" name="Group 128">
            <a:extLst>
              <a:ext uri="{FF2B5EF4-FFF2-40B4-BE49-F238E27FC236}">
                <a16:creationId xmlns:a16="http://schemas.microsoft.com/office/drawing/2014/main" id="{41CF5B2C-6043-4F88-8059-CF9C5DB02A6A}"/>
              </a:ext>
              <a:ext uri="{C183D7F6-B498-43B3-948B-1728B52AA6E4}">
                <adec:decorative xmlns:adec="http://schemas.microsoft.com/office/drawing/2017/decorative" val="1"/>
              </a:ext>
            </a:extLst>
          </p:cNvPr>
          <p:cNvGrpSpPr/>
          <p:nvPr/>
        </p:nvGrpSpPr>
        <p:grpSpPr>
          <a:xfrm>
            <a:off x="469489" y="2242682"/>
            <a:ext cx="851483" cy="851483"/>
            <a:chOff x="453624" y="2773764"/>
            <a:chExt cx="868680" cy="868680"/>
          </a:xfrm>
        </p:grpSpPr>
        <p:sp>
          <p:nvSpPr>
            <p:cNvPr id="130" name="Oval 129">
              <a:extLst>
                <a:ext uri="{FF2B5EF4-FFF2-40B4-BE49-F238E27FC236}">
                  <a16:creationId xmlns:a16="http://schemas.microsoft.com/office/drawing/2014/main" id="{CE57B42E-9E9C-421A-944B-7D5A99C53AA2}"/>
                </a:ext>
              </a:extLst>
            </p:cNvPr>
            <p:cNvSpPr/>
            <p:nvPr/>
          </p:nvSpPr>
          <p:spPr bwMode="auto">
            <a:xfrm>
              <a:off x="453624" y="277376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1" name="Beaker_F196" title="Icon of a scientific flask with liquid in it">
              <a:extLst>
                <a:ext uri="{FF2B5EF4-FFF2-40B4-BE49-F238E27FC236}">
                  <a16:creationId xmlns:a16="http://schemas.microsoft.com/office/drawing/2014/main" id="{F85CF30C-30A7-4D71-B04A-B8169A389175}"/>
                </a:ext>
              </a:extLst>
            </p:cNvPr>
            <p:cNvSpPr>
              <a:spLocks noChangeAspect="1" noEditPoints="1"/>
            </p:cNvSpPr>
            <p:nvPr/>
          </p:nvSpPr>
          <p:spPr bwMode="auto">
            <a:xfrm>
              <a:off x="690117" y="2979504"/>
              <a:ext cx="395694" cy="45720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135" name="Group 134">
            <a:extLst>
              <a:ext uri="{FF2B5EF4-FFF2-40B4-BE49-F238E27FC236}">
                <a16:creationId xmlns:a16="http://schemas.microsoft.com/office/drawing/2014/main" id="{8B30793B-B100-4809-BEE9-7D83E133D8AA}"/>
              </a:ext>
              <a:ext uri="{C183D7F6-B498-43B3-948B-1728B52AA6E4}">
                <adec:decorative xmlns:adec="http://schemas.microsoft.com/office/drawing/2017/decorative" val="1"/>
              </a:ext>
            </a:extLst>
          </p:cNvPr>
          <p:cNvGrpSpPr/>
          <p:nvPr/>
        </p:nvGrpSpPr>
        <p:grpSpPr>
          <a:xfrm>
            <a:off x="469489" y="3179354"/>
            <a:ext cx="851483" cy="851483"/>
            <a:chOff x="453624" y="3729354"/>
            <a:chExt cx="868680" cy="868680"/>
          </a:xfrm>
        </p:grpSpPr>
        <p:sp>
          <p:nvSpPr>
            <p:cNvPr id="136" name="Oval 135">
              <a:extLst>
                <a:ext uri="{FF2B5EF4-FFF2-40B4-BE49-F238E27FC236}">
                  <a16:creationId xmlns:a16="http://schemas.microsoft.com/office/drawing/2014/main" id="{49E11BEB-B5B6-40DD-AE80-A0A45001FCF6}"/>
                </a:ext>
              </a:extLst>
            </p:cNvPr>
            <p:cNvSpPr/>
            <p:nvPr/>
          </p:nvSpPr>
          <p:spPr bwMode="auto">
            <a:xfrm>
              <a:off x="453624" y="372935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7" name="Eye" title="Icon of an eye">
              <a:extLst>
                <a:ext uri="{FF2B5EF4-FFF2-40B4-BE49-F238E27FC236}">
                  <a16:creationId xmlns:a16="http://schemas.microsoft.com/office/drawing/2014/main" id="{023324B5-BA19-455A-AF07-ED951F48DBF1}"/>
                </a:ext>
              </a:extLst>
            </p:cNvPr>
            <p:cNvSpPr>
              <a:spLocks noChangeAspect="1" noEditPoints="1"/>
            </p:cNvSpPr>
            <p:nvPr/>
          </p:nvSpPr>
          <p:spPr bwMode="auto">
            <a:xfrm>
              <a:off x="659364" y="4037480"/>
              <a:ext cx="457200" cy="25242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gradFill>
                  <a:gsLst>
                    <a:gs pos="0">
                      <a:srgbClr val="505050"/>
                    </a:gs>
                    <a:gs pos="100000">
                      <a:srgbClr val="505050"/>
                    </a:gs>
                  </a:gsLst>
                </a:gradFill>
                <a:latin typeface="Segoe UI Semilight"/>
              </a:endParaRPr>
            </a:p>
          </p:txBody>
        </p:sp>
      </p:grpSp>
      <p:grpSp>
        <p:nvGrpSpPr>
          <p:cNvPr id="132" name="Group 131">
            <a:extLst>
              <a:ext uri="{FF2B5EF4-FFF2-40B4-BE49-F238E27FC236}">
                <a16:creationId xmlns:a16="http://schemas.microsoft.com/office/drawing/2014/main" id="{B6546464-1C1D-48DE-9858-2E2A49E3D1A3}"/>
              </a:ext>
              <a:ext uri="{C183D7F6-B498-43B3-948B-1728B52AA6E4}">
                <adec:decorative xmlns:adec="http://schemas.microsoft.com/office/drawing/2017/decorative" val="1"/>
              </a:ext>
            </a:extLst>
          </p:cNvPr>
          <p:cNvGrpSpPr/>
          <p:nvPr/>
        </p:nvGrpSpPr>
        <p:grpSpPr>
          <a:xfrm>
            <a:off x="469489" y="4116026"/>
            <a:ext cx="851483" cy="851483"/>
            <a:chOff x="453624" y="4684944"/>
            <a:chExt cx="868680" cy="868680"/>
          </a:xfrm>
        </p:grpSpPr>
        <p:sp>
          <p:nvSpPr>
            <p:cNvPr id="133" name="Oval 132">
              <a:extLst>
                <a:ext uri="{FF2B5EF4-FFF2-40B4-BE49-F238E27FC236}">
                  <a16:creationId xmlns:a16="http://schemas.microsoft.com/office/drawing/2014/main" id="{7CBC6507-89AD-48AA-AF2B-71B44FD0A434}"/>
                </a:ext>
              </a:extLst>
            </p:cNvPr>
            <p:cNvSpPr/>
            <p:nvPr/>
          </p:nvSpPr>
          <p:spPr bwMode="auto">
            <a:xfrm>
              <a:off x="453624" y="468494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4" name="Relationship_F003" title="Icon of three boxes connected by lines">
              <a:extLst>
                <a:ext uri="{FF2B5EF4-FFF2-40B4-BE49-F238E27FC236}">
                  <a16:creationId xmlns:a16="http://schemas.microsoft.com/office/drawing/2014/main" id="{9FDBC6AC-BE85-4DC5-B53A-4E92D4AD24FE}"/>
                </a:ext>
              </a:extLst>
            </p:cNvPr>
            <p:cNvSpPr>
              <a:spLocks noChangeAspect="1" noEditPoints="1"/>
            </p:cNvSpPr>
            <p:nvPr/>
          </p:nvSpPr>
          <p:spPr bwMode="auto">
            <a:xfrm>
              <a:off x="659364" y="4905471"/>
              <a:ext cx="457200" cy="42762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Semilight"/>
              </a:endParaRPr>
            </a:p>
          </p:txBody>
        </p:sp>
      </p:grpSp>
      <p:grpSp>
        <p:nvGrpSpPr>
          <p:cNvPr id="126" name="Group 125">
            <a:extLst>
              <a:ext uri="{FF2B5EF4-FFF2-40B4-BE49-F238E27FC236}">
                <a16:creationId xmlns:a16="http://schemas.microsoft.com/office/drawing/2014/main" id="{A1E3CE6D-2A0A-45C9-9A0D-2DCC67E90FE6}"/>
              </a:ext>
              <a:ext uri="{C183D7F6-B498-43B3-948B-1728B52AA6E4}">
                <adec:decorative xmlns:adec="http://schemas.microsoft.com/office/drawing/2017/decorative" val="1"/>
              </a:ext>
            </a:extLst>
          </p:cNvPr>
          <p:cNvGrpSpPr/>
          <p:nvPr/>
        </p:nvGrpSpPr>
        <p:grpSpPr>
          <a:xfrm>
            <a:off x="469489" y="5052700"/>
            <a:ext cx="851483" cy="851483"/>
            <a:chOff x="453624" y="5640535"/>
            <a:chExt cx="868680" cy="868680"/>
          </a:xfrm>
        </p:grpSpPr>
        <p:sp>
          <p:nvSpPr>
            <p:cNvPr id="127" name="Oval 126">
              <a:extLst>
                <a:ext uri="{FF2B5EF4-FFF2-40B4-BE49-F238E27FC236}">
                  <a16:creationId xmlns:a16="http://schemas.microsoft.com/office/drawing/2014/main" id="{971FCA34-EF04-4D4D-AFBD-9BBD84D79FCC}"/>
                </a:ext>
              </a:extLst>
            </p:cNvPr>
            <p:cNvSpPr/>
            <p:nvPr/>
          </p:nvSpPr>
          <p:spPr bwMode="auto">
            <a:xfrm>
              <a:off x="453624" y="5640535"/>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28" name="personal_connect" title="Icon of a person with two bidirectional arrows below them">
              <a:extLst>
                <a:ext uri="{FF2B5EF4-FFF2-40B4-BE49-F238E27FC236}">
                  <a16:creationId xmlns:a16="http://schemas.microsoft.com/office/drawing/2014/main" id="{138476B5-C51F-4854-AD0E-982FAAB88737}"/>
                </a:ext>
              </a:extLst>
            </p:cNvPr>
            <p:cNvSpPr>
              <a:spLocks noChangeAspect="1" noEditPoints="1"/>
            </p:cNvSpPr>
            <p:nvPr/>
          </p:nvSpPr>
          <p:spPr bwMode="auto">
            <a:xfrm>
              <a:off x="748479" y="5846275"/>
              <a:ext cx="278970" cy="45720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sp>
        <p:nvSpPr>
          <p:cNvPr id="125" name="Rectangle 124">
            <a:extLst>
              <a:ext uri="{FF2B5EF4-FFF2-40B4-BE49-F238E27FC236}">
                <a16:creationId xmlns:a16="http://schemas.microsoft.com/office/drawing/2014/main" id="{6641C147-2D70-4730-B6A6-5B1AC803FFA3}"/>
              </a:ext>
            </a:extLst>
          </p:cNvPr>
          <p:cNvSpPr/>
          <p:nvPr/>
        </p:nvSpPr>
        <p:spPr>
          <a:xfrm>
            <a:off x="1511769" y="1424033"/>
            <a:ext cx="4020793" cy="4405162"/>
          </a:xfrm>
          <a:prstGeom prst="rect">
            <a:avLst/>
          </a:prstGeom>
        </p:spPr>
        <p:txBody>
          <a:bodyPr wrap="square" lIns="182828" tIns="143407" rIns="179259" bIns="143407">
            <a:spAutoFit/>
          </a:bodyPr>
          <a:lstStyle/>
          <a:p>
            <a:pPr marL="0" lvl="1" defTabSz="932239">
              <a:lnSpc>
                <a:spcPct val="90000"/>
              </a:lnSpc>
              <a:defRPr/>
            </a:pPr>
            <a:r>
              <a:rPr lang="en-US" sz="2745" dirty="0">
                <a:solidFill>
                  <a:schemeClr val="tx2"/>
                </a:solidFill>
                <a:latin typeface="Segoe UI Semibold" panose="020B0702040204020203" pitchFamily="34" charset="0"/>
                <a:cs typeface="Segoe UI Semibold" panose="020B0702040204020203" pitchFamily="34" charset="0"/>
              </a:rPr>
              <a:t>Get your data</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Connect to any data sources</a:t>
            </a:r>
            <a:br>
              <a:rPr lang="en-US" sz="1961" dirty="0">
                <a:gradFill>
                  <a:gsLst>
                    <a:gs pos="5439">
                      <a:srgbClr val="353535"/>
                    </a:gs>
                    <a:gs pos="100000">
                      <a:srgbClr val="353535"/>
                    </a:gs>
                  </a:gsLst>
                  <a:lin ang="5400000" scaled="0"/>
                </a:gradFill>
                <a:cs typeface="Segoe UI" panose="020B0502040204020203" pitchFamily="34" charset="0"/>
              </a:rPr>
            </a:br>
            <a:r>
              <a:rPr lang="en-US" sz="1961" dirty="0">
                <a:gradFill>
                  <a:gsLst>
                    <a:gs pos="5439">
                      <a:srgbClr val="353535"/>
                    </a:gs>
                    <a:gs pos="100000">
                      <a:srgbClr val="353535"/>
                    </a:gs>
                  </a:gsLst>
                  <a:lin ang="5400000" scaled="0"/>
                </a:gradFill>
                <a:cs typeface="Segoe UI" panose="020B0502040204020203" pitchFamily="34" charset="0"/>
              </a:rPr>
              <a:t>on-premises and cloud</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Shape, transform, and clean data</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Connect live to any data source</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Prep your data using familiar </a:t>
            </a:r>
            <a:br>
              <a:rPr lang="en-US" sz="1961" dirty="0">
                <a:gradFill>
                  <a:gsLst>
                    <a:gs pos="5439">
                      <a:srgbClr val="353535"/>
                    </a:gs>
                    <a:gs pos="100000">
                      <a:srgbClr val="353535"/>
                    </a:gs>
                  </a:gsLst>
                  <a:lin ang="5400000" scaled="0"/>
                </a:gradFill>
                <a:cs typeface="Segoe UI" panose="020B0502040204020203" pitchFamily="34" charset="0"/>
              </a:rPr>
            </a:br>
            <a:r>
              <a:rPr lang="en-US" sz="1961" dirty="0">
                <a:gradFill>
                  <a:gsLst>
                    <a:gs pos="5439">
                      <a:srgbClr val="353535"/>
                    </a:gs>
                    <a:gs pos="100000">
                      <a:srgbClr val="353535"/>
                    </a:gs>
                  </a:gsLst>
                  <a:lin ang="5400000" scaled="0"/>
                </a:gradFill>
                <a:cs typeface="Segoe UI" panose="020B0502040204020203" pitchFamily="34" charset="0"/>
              </a:rPr>
              <a:t>Power Query experience</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Extend self-service prep</a:t>
            </a:r>
            <a:br>
              <a:rPr lang="en-US" sz="1961" dirty="0">
                <a:gradFill>
                  <a:gsLst>
                    <a:gs pos="5439">
                      <a:srgbClr val="353535"/>
                    </a:gs>
                    <a:gs pos="100000">
                      <a:srgbClr val="353535"/>
                    </a:gs>
                  </a:gsLst>
                  <a:lin ang="5400000" scaled="0"/>
                </a:gradFill>
                <a:cs typeface="Segoe UI" panose="020B0502040204020203" pitchFamily="34" charset="0"/>
              </a:rPr>
            </a:br>
            <a:r>
              <a:rPr lang="en-US" sz="1961" dirty="0">
                <a:gradFill>
                  <a:gsLst>
                    <a:gs pos="5439">
                      <a:srgbClr val="353535"/>
                    </a:gs>
                    <a:gs pos="100000">
                      <a:srgbClr val="353535"/>
                    </a:gs>
                  </a:gsLst>
                  <a:lin ang="5400000" scaled="0"/>
                </a:gradFill>
                <a:cs typeface="Segoe UI" panose="020B0502040204020203" pitchFamily="34" charset="0"/>
              </a:rPr>
              <a:t>to Azure Data Lake Storage</a:t>
            </a:r>
          </a:p>
        </p:txBody>
      </p:sp>
      <p:grpSp>
        <p:nvGrpSpPr>
          <p:cNvPr id="5" name="Group 4" descr="Screenshot">
            <a:extLst>
              <a:ext uri="{FF2B5EF4-FFF2-40B4-BE49-F238E27FC236}">
                <a16:creationId xmlns:a16="http://schemas.microsoft.com/office/drawing/2014/main" id="{3007F7AB-0A9C-40B5-8BCF-BA09482537BC}"/>
              </a:ext>
            </a:extLst>
          </p:cNvPr>
          <p:cNvGrpSpPr/>
          <p:nvPr/>
        </p:nvGrpSpPr>
        <p:grpSpPr>
          <a:xfrm>
            <a:off x="5947177" y="1613020"/>
            <a:ext cx="6173234" cy="4323615"/>
            <a:chOff x="5664978" y="1428112"/>
            <a:chExt cx="7086771" cy="4963438"/>
          </a:xfrm>
        </p:grpSpPr>
        <p:sp>
          <p:nvSpPr>
            <p:cNvPr id="143" name="Rectangle 142">
              <a:extLst>
                <a:ext uri="{FF2B5EF4-FFF2-40B4-BE49-F238E27FC236}">
                  <a16:creationId xmlns:a16="http://schemas.microsoft.com/office/drawing/2014/main" id="{F6BFF993-7C03-408D-994C-249462A96024}"/>
                </a:ext>
              </a:extLst>
            </p:cNvPr>
            <p:cNvSpPr/>
            <p:nvPr/>
          </p:nvSpPr>
          <p:spPr bwMode="auto">
            <a:xfrm>
              <a:off x="5665958" y="1428112"/>
              <a:ext cx="7073237" cy="49634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12C0B15E-AE57-4773-82CF-A06F69B61115}"/>
                </a:ext>
              </a:extLst>
            </p:cNvPr>
            <p:cNvSpPr/>
            <p:nvPr/>
          </p:nvSpPr>
          <p:spPr bwMode="auto">
            <a:xfrm>
              <a:off x="5664980" y="1738183"/>
              <a:ext cx="7074215" cy="43199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4" tIns="143387" rIns="179234" bIns="14338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Freeform: Shape 148">
              <a:extLst>
                <a:ext uri="{FF2B5EF4-FFF2-40B4-BE49-F238E27FC236}">
                  <a16:creationId xmlns:a16="http://schemas.microsoft.com/office/drawing/2014/main" id="{453EB39E-94B9-4736-82F6-8FB5AAEF9615}"/>
                </a:ext>
              </a:extLst>
            </p:cNvPr>
            <p:cNvSpPr/>
            <p:nvPr/>
          </p:nvSpPr>
          <p:spPr bwMode="auto">
            <a:xfrm>
              <a:off x="9940565" y="5799519"/>
              <a:ext cx="2808610" cy="168447"/>
            </a:xfrm>
            <a:custGeom>
              <a:avLst/>
              <a:gdLst>
                <a:gd name="connsiteX0" fmla="*/ 0 w 1668780"/>
                <a:gd name="connsiteY0" fmla="*/ 0 h 91440"/>
                <a:gd name="connsiteX1" fmla="*/ 91440 w 1668780"/>
                <a:gd name="connsiteY1" fmla="*/ 91440 h 91440"/>
                <a:gd name="connsiteX2" fmla="*/ 891540 w 1668780"/>
                <a:gd name="connsiteY2" fmla="*/ 91440 h 91440"/>
                <a:gd name="connsiteX3" fmla="*/ 967740 w 1668780"/>
                <a:gd name="connsiteY3" fmla="*/ 15240 h 91440"/>
                <a:gd name="connsiteX4" fmla="*/ 1668780 w 1668780"/>
                <a:gd name="connsiteY4" fmla="*/ 1524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91440">
                  <a:moveTo>
                    <a:pt x="0" y="0"/>
                  </a:moveTo>
                  <a:lnTo>
                    <a:pt x="91440" y="91440"/>
                  </a:lnTo>
                  <a:lnTo>
                    <a:pt x="891540" y="91440"/>
                  </a:lnTo>
                  <a:lnTo>
                    <a:pt x="967740" y="15240"/>
                  </a:lnTo>
                  <a:lnTo>
                    <a:pt x="1668780" y="152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50" name="Oval 149">
              <a:extLst>
                <a:ext uri="{FF2B5EF4-FFF2-40B4-BE49-F238E27FC236}">
                  <a16:creationId xmlns:a16="http://schemas.microsoft.com/office/drawing/2014/main" id="{3B6F87E3-88AA-4F52-B17F-A62413486CA8}"/>
                </a:ext>
              </a:extLst>
            </p:cNvPr>
            <p:cNvSpPr/>
            <p:nvPr/>
          </p:nvSpPr>
          <p:spPr bwMode="auto">
            <a:xfrm>
              <a:off x="11272848" y="5917607"/>
              <a:ext cx="102502" cy="106445"/>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43" name="Oval 242">
              <a:extLst>
                <a:ext uri="{FF2B5EF4-FFF2-40B4-BE49-F238E27FC236}">
                  <a16:creationId xmlns:a16="http://schemas.microsoft.com/office/drawing/2014/main" id="{059BBAFE-69A5-4BD1-BDB4-FC393BD4719C}"/>
                </a:ext>
              </a:extLst>
            </p:cNvPr>
            <p:cNvSpPr/>
            <p:nvPr/>
          </p:nvSpPr>
          <p:spPr bwMode="auto">
            <a:xfrm>
              <a:off x="7246011" y="1854971"/>
              <a:ext cx="3935020" cy="40863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4" name="Picture 243">
              <a:extLst>
                <a:ext uri="{FF2B5EF4-FFF2-40B4-BE49-F238E27FC236}">
                  <a16:creationId xmlns:a16="http://schemas.microsoft.com/office/drawing/2014/main" id="{67673AE4-E58F-48C4-A8AD-8EE87605FD2D}"/>
                </a:ext>
              </a:extLst>
            </p:cNvPr>
            <p:cNvPicPr>
              <a:picLocks noChangeAspect="1"/>
            </p:cNvPicPr>
            <p:nvPr/>
          </p:nvPicPr>
          <p:blipFill>
            <a:blip r:embed="rId3"/>
            <a:stretch>
              <a:fillRect/>
            </a:stretch>
          </p:blipFill>
          <p:spPr>
            <a:xfrm>
              <a:off x="9407289" y="3498585"/>
              <a:ext cx="494339" cy="509406"/>
            </a:xfrm>
            <a:prstGeom prst="rect">
              <a:avLst/>
            </a:prstGeom>
          </p:spPr>
        </p:pic>
        <p:pic>
          <p:nvPicPr>
            <p:cNvPr id="245" name="Picture 244">
              <a:extLst>
                <a:ext uri="{FF2B5EF4-FFF2-40B4-BE49-F238E27FC236}">
                  <a16:creationId xmlns:a16="http://schemas.microsoft.com/office/drawing/2014/main" id="{0A17936F-7D49-4084-96AE-91E39D5993A0}"/>
                </a:ext>
              </a:extLst>
            </p:cNvPr>
            <p:cNvPicPr>
              <a:picLocks noChangeAspect="1"/>
            </p:cNvPicPr>
            <p:nvPr/>
          </p:nvPicPr>
          <p:blipFill>
            <a:blip r:embed="rId4"/>
            <a:stretch>
              <a:fillRect/>
            </a:stretch>
          </p:blipFill>
          <p:spPr>
            <a:xfrm>
              <a:off x="7498415" y="3802540"/>
              <a:ext cx="848246" cy="861728"/>
            </a:xfrm>
            <a:prstGeom prst="rect">
              <a:avLst/>
            </a:prstGeom>
          </p:spPr>
        </p:pic>
        <p:pic>
          <p:nvPicPr>
            <p:cNvPr id="246" name="Picture 245">
              <a:extLst>
                <a:ext uri="{FF2B5EF4-FFF2-40B4-BE49-F238E27FC236}">
                  <a16:creationId xmlns:a16="http://schemas.microsoft.com/office/drawing/2014/main" id="{43D64047-CF3B-492B-BABC-2A0C9270964E}"/>
                </a:ext>
              </a:extLst>
            </p:cNvPr>
            <p:cNvPicPr>
              <a:picLocks noChangeAspect="1"/>
            </p:cNvPicPr>
            <p:nvPr/>
          </p:nvPicPr>
          <p:blipFill>
            <a:blip r:embed="rId5"/>
            <a:stretch>
              <a:fillRect/>
            </a:stretch>
          </p:blipFill>
          <p:spPr>
            <a:xfrm>
              <a:off x="8889897" y="2055388"/>
              <a:ext cx="639021" cy="652899"/>
            </a:xfrm>
            <a:prstGeom prst="rect">
              <a:avLst/>
            </a:prstGeom>
          </p:spPr>
        </p:pic>
        <p:pic>
          <p:nvPicPr>
            <p:cNvPr id="247" name="Picture 246">
              <a:extLst>
                <a:ext uri="{FF2B5EF4-FFF2-40B4-BE49-F238E27FC236}">
                  <a16:creationId xmlns:a16="http://schemas.microsoft.com/office/drawing/2014/main" id="{CAE2DC53-EEB9-4380-9AEF-31450B635610}"/>
                </a:ext>
              </a:extLst>
            </p:cNvPr>
            <p:cNvPicPr>
              <a:picLocks noChangeAspect="1"/>
            </p:cNvPicPr>
            <p:nvPr/>
          </p:nvPicPr>
          <p:blipFill>
            <a:blip r:embed="rId6"/>
            <a:stretch>
              <a:fillRect/>
            </a:stretch>
          </p:blipFill>
          <p:spPr>
            <a:xfrm>
              <a:off x="10166177" y="3660886"/>
              <a:ext cx="586396" cy="576714"/>
            </a:xfrm>
            <a:prstGeom prst="rect">
              <a:avLst/>
            </a:prstGeom>
          </p:spPr>
        </p:pic>
        <p:pic>
          <p:nvPicPr>
            <p:cNvPr id="248" name="Picture 247">
              <a:extLst>
                <a:ext uri="{FF2B5EF4-FFF2-40B4-BE49-F238E27FC236}">
                  <a16:creationId xmlns:a16="http://schemas.microsoft.com/office/drawing/2014/main" id="{FBC9DCEF-EDC4-4C76-8EDA-034508025CD3}"/>
                </a:ext>
              </a:extLst>
            </p:cNvPr>
            <p:cNvPicPr>
              <a:picLocks noChangeAspect="1"/>
            </p:cNvPicPr>
            <p:nvPr/>
          </p:nvPicPr>
          <p:blipFill>
            <a:blip r:embed="rId7"/>
            <a:stretch>
              <a:fillRect/>
            </a:stretch>
          </p:blipFill>
          <p:spPr>
            <a:xfrm>
              <a:off x="8095837" y="2921762"/>
              <a:ext cx="646689" cy="667246"/>
            </a:xfrm>
            <a:prstGeom prst="rect">
              <a:avLst/>
            </a:prstGeom>
          </p:spPr>
        </p:pic>
        <p:pic>
          <p:nvPicPr>
            <p:cNvPr id="249" name="Picture 248">
              <a:extLst>
                <a:ext uri="{FF2B5EF4-FFF2-40B4-BE49-F238E27FC236}">
                  <a16:creationId xmlns:a16="http://schemas.microsoft.com/office/drawing/2014/main" id="{B5F05A4D-9D4B-41F2-858F-6317AC37D068}"/>
                </a:ext>
              </a:extLst>
            </p:cNvPr>
            <p:cNvPicPr>
              <a:picLocks noChangeAspect="1"/>
            </p:cNvPicPr>
            <p:nvPr/>
          </p:nvPicPr>
          <p:blipFill>
            <a:blip r:embed="rId8"/>
            <a:stretch>
              <a:fillRect/>
            </a:stretch>
          </p:blipFill>
          <p:spPr>
            <a:xfrm>
              <a:off x="8998558" y="5108563"/>
              <a:ext cx="677240" cy="648882"/>
            </a:xfrm>
            <a:prstGeom prst="rect">
              <a:avLst/>
            </a:prstGeom>
          </p:spPr>
        </p:pic>
        <p:pic>
          <p:nvPicPr>
            <p:cNvPr id="250" name="Picture 249">
              <a:extLst>
                <a:ext uri="{FF2B5EF4-FFF2-40B4-BE49-F238E27FC236}">
                  <a16:creationId xmlns:a16="http://schemas.microsoft.com/office/drawing/2014/main" id="{C4E1ADB3-3470-44BC-BEC1-CE88692CCE4D}"/>
                </a:ext>
              </a:extLst>
            </p:cNvPr>
            <p:cNvPicPr>
              <a:picLocks noChangeAspect="1"/>
            </p:cNvPicPr>
            <p:nvPr/>
          </p:nvPicPr>
          <p:blipFill>
            <a:blip r:embed="rId9"/>
            <a:stretch>
              <a:fillRect/>
            </a:stretch>
          </p:blipFill>
          <p:spPr>
            <a:xfrm>
              <a:off x="7496332" y="3183558"/>
              <a:ext cx="357598" cy="371354"/>
            </a:xfrm>
            <a:prstGeom prst="rect">
              <a:avLst/>
            </a:prstGeom>
          </p:spPr>
        </p:pic>
        <p:pic>
          <p:nvPicPr>
            <p:cNvPr id="251" name="Picture 250">
              <a:extLst>
                <a:ext uri="{FF2B5EF4-FFF2-40B4-BE49-F238E27FC236}">
                  <a16:creationId xmlns:a16="http://schemas.microsoft.com/office/drawing/2014/main" id="{FB2E594B-62B5-411F-974D-0B531878BA9C}"/>
                </a:ext>
              </a:extLst>
            </p:cNvPr>
            <p:cNvPicPr>
              <a:picLocks noChangeAspect="1"/>
            </p:cNvPicPr>
            <p:nvPr/>
          </p:nvPicPr>
          <p:blipFill rotWithShape="1">
            <a:blip r:embed="rId10"/>
            <a:srcRect l="18449" t="18449" r="18449" b="18449"/>
            <a:stretch/>
          </p:blipFill>
          <p:spPr>
            <a:xfrm>
              <a:off x="10447452" y="2957453"/>
              <a:ext cx="565851" cy="587618"/>
            </a:xfrm>
            <a:prstGeom prst="rect">
              <a:avLst/>
            </a:prstGeom>
          </p:spPr>
        </p:pic>
        <p:pic>
          <p:nvPicPr>
            <p:cNvPr id="252" name="Picture 251" descr="tmpb3jdpwfd">
              <a:extLst>
                <a:ext uri="{FF2B5EF4-FFF2-40B4-BE49-F238E27FC236}">
                  <a16:creationId xmlns:a16="http://schemas.microsoft.com/office/drawing/2014/main" id="{C1295B6A-5AE5-4CCB-BFB2-6ADB514DC4ED}"/>
                </a:ext>
              </a:extLst>
            </p:cNvPr>
            <p:cNvPicPr>
              <a:picLocks noChangeAspect="1"/>
            </p:cNvPicPr>
            <p:nvPr/>
          </p:nvPicPr>
          <p:blipFill>
            <a:blip r:embed="rId11"/>
            <a:stretch>
              <a:fillRect/>
            </a:stretch>
          </p:blipFill>
          <p:spPr>
            <a:xfrm>
              <a:off x="9528123" y="4350289"/>
              <a:ext cx="1277152" cy="932539"/>
            </a:xfrm>
            <a:prstGeom prst="rect">
              <a:avLst/>
            </a:prstGeom>
          </p:spPr>
        </p:pic>
        <p:pic>
          <p:nvPicPr>
            <p:cNvPr id="253" name="Picture 4" descr="Image result for mailchimp logo">
              <a:extLst>
                <a:ext uri="{FF2B5EF4-FFF2-40B4-BE49-F238E27FC236}">
                  <a16:creationId xmlns:a16="http://schemas.microsoft.com/office/drawing/2014/main" id="{AF975187-992C-4DCC-94CA-565BE8069C5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93593" y="2541083"/>
              <a:ext cx="399596" cy="435020"/>
            </a:xfrm>
            <a:prstGeom prst="rect">
              <a:avLst/>
            </a:prstGeom>
            <a:extLst>
              <a:ext uri="{909E8E84-426E-40DD-AFC4-6F175D3DCCD1}">
                <a14:hiddenFill xmlns:a14="http://schemas.microsoft.com/office/drawing/2010/main">
                  <a:solidFill>
                    <a:srgbClr val="FFFFFF"/>
                  </a:solidFill>
                </a14:hiddenFill>
              </a:ext>
            </a:extLst>
          </p:spPr>
        </p:pic>
        <p:pic>
          <p:nvPicPr>
            <p:cNvPr id="254" name="Picture 10" descr="Related image">
              <a:extLst>
                <a:ext uri="{FF2B5EF4-FFF2-40B4-BE49-F238E27FC236}">
                  <a16:creationId xmlns:a16="http://schemas.microsoft.com/office/drawing/2014/main" id="{B2E0DA8C-C218-46EA-9504-6DE8A3F56D6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96208" y="3492539"/>
              <a:ext cx="710435" cy="737763"/>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54" descr="tmp1jb5nrdx">
              <a:extLst>
                <a:ext uri="{FF2B5EF4-FFF2-40B4-BE49-F238E27FC236}">
                  <a16:creationId xmlns:a16="http://schemas.microsoft.com/office/drawing/2014/main" id="{FAD0EB2D-97EA-488A-8665-34039351AA86}"/>
                </a:ext>
              </a:extLst>
            </p:cNvPr>
            <p:cNvPicPr>
              <a:picLocks noChangeAspect="1"/>
            </p:cNvPicPr>
            <p:nvPr/>
          </p:nvPicPr>
          <p:blipFill rotWithShape="1">
            <a:blip r:embed="rId14">
              <a:clrChange>
                <a:clrFrom>
                  <a:srgbClr val="FFFFFF"/>
                </a:clrFrom>
                <a:clrTo>
                  <a:srgbClr val="FFFFFF">
                    <a:alpha val="0"/>
                  </a:srgbClr>
                </a:clrTo>
              </a:clrChange>
            </a:blip>
            <a:srcRect r="66893"/>
            <a:stretch/>
          </p:blipFill>
          <p:spPr>
            <a:xfrm>
              <a:off x="8844858" y="4120749"/>
              <a:ext cx="706406" cy="681352"/>
            </a:xfrm>
            <a:prstGeom prst="rect">
              <a:avLst/>
            </a:prstGeom>
          </p:spPr>
        </p:pic>
        <p:pic>
          <p:nvPicPr>
            <p:cNvPr id="257" name="Picture 256">
              <a:extLst>
                <a:ext uri="{FF2B5EF4-FFF2-40B4-BE49-F238E27FC236}">
                  <a16:creationId xmlns:a16="http://schemas.microsoft.com/office/drawing/2014/main" id="{246C4C1C-6B7A-479E-B303-503D779ABBE6}"/>
                </a:ext>
              </a:extLst>
            </p:cNvPr>
            <p:cNvPicPr>
              <a:picLocks noChangeAspect="1"/>
            </p:cNvPicPr>
            <p:nvPr/>
          </p:nvPicPr>
          <p:blipFill>
            <a:blip r:embed="rId15"/>
            <a:stretch>
              <a:fillRect/>
            </a:stretch>
          </p:blipFill>
          <p:spPr>
            <a:xfrm>
              <a:off x="8118338" y="2152246"/>
              <a:ext cx="830579" cy="716473"/>
            </a:xfrm>
            <a:prstGeom prst="rect">
              <a:avLst/>
            </a:prstGeom>
          </p:spPr>
        </p:pic>
        <p:sp>
          <p:nvSpPr>
            <p:cNvPr id="154" name="Oval 153">
              <a:extLst>
                <a:ext uri="{FF2B5EF4-FFF2-40B4-BE49-F238E27FC236}">
                  <a16:creationId xmlns:a16="http://schemas.microsoft.com/office/drawing/2014/main" id="{BF87449F-EDDA-413D-AAC6-BC131EB80DA7}"/>
                </a:ext>
              </a:extLst>
            </p:cNvPr>
            <p:cNvSpPr/>
            <p:nvPr/>
          </p:nvSpPr>
          <p:spPr bwMode="auto">
            <a:xfrm>
              <a:off x="7351833" y="5817089"/>
              <a:ext cx="102502" cy="106445"/>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55" name="Oval 154">
              <a:extLst>
                <a:ext uri="{FF2B5EF4-FFF2-40B4-BE49-F238E27FC236}">
                  <a16:creationId xmlns:a16="http://schemas.microsoft.com/office/drawing/2014/main" id="{81BC4699-FA7F-4B96-9A93-94E2D9552D3D}"/>
                </a:ext>
              </a:extLst>
            </p:cNvPr>
            <p:cNvSpPr/>
            <p:nvPr/>
          </p:nvSpPr>
          <p:spPr bwMode="auto">
            <a:xfrm>
              <a:off x="8692730" y="5825333"/>
              <a:ext cx="102502" cy="106445"/>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57" name="Freeform: Shape 156">
              <a:extLst>
                <a:ext uri="{FF2B5EF4-FFF2-40B4-BE49-F238E27FC236}">
                  <a16:creationId xmlns:a16="http://schemas.microsoft.com/office/drawing/2014/main" id="{A570B9EC-8DFE-4FC9-B580-953D0E88AF56}"/>
                </a:ext>
              </a:extLst>
            </p:cNvPr>
            <p:cNvSpPr/>
            <p:nvPr/>
          </p:nvSpPr>
          <p:spPr bwMode="auto">
            <a:xfrm>
              <a:off x="5667126" y="2091277"/>
              <a:ext cx="2294187" cy="202243"/>
            </a:xfrm>
            <a:custGeom>
              <a:avLst/>
              <a:gdLst>
                <a:gd name="connsiteX0" fmla="*/ 0 w 1130300"/>
                <a:gd name="connsiteY0" fmla="*/ 0 h 120650"/>
                <a:gd name="connsiteX1" fmla="*/ 920750 w 1130300"/>
                <a:gd name="connsiteY1" fmla="*/ 0 h 120650"/>
                <a:gd name="connsiteX2" fmla="*/ 1041400 w 1130300"/>
                <a:gd name="connsiteY2" fmla="*/ 120650 h 120650"/>
                <a:gd name="connsiteX3" fmla="*/ 1130300 w 1130300"/>
                <a:gd name="connsiteY3" fmla="*/ 120650 h 120650"/>
              </a:gdLst>
              <a:ahLst/>
              <a:cxnLst>
                <a:cxn ang="0">
                  <a:pos x="connsiteX0" y="connsiteY0"/>
                </a:cxn>
                <a:cxn ang="0">
                  <a:pos x="connsiteX1" y="connsiteY1"/>
                </a:cxn>
                <a:cxn ang="0">
                  <a:pos x="connsiteX2" y="connsiteY2"/>
                </a:cxn>
                <a:cxn ang="0">
                  <a:pos x="connsiteX3" y="connsiteY3"/>
                </a:cxn>
              </a:cxnLst>
              <a:rect l="l" t="t" r="r" b="b"/>
              <a:pathLst>
                <a:path w="1130300" h="120650">
                  <a:moveTo>
                    <a:pt x="0" y="0"/>
                  </a:moveTo>
                  <a:lnTo>
                    <a:pt x="920750" y="0"/>
                  </a:lnTo>
                  <a:lnTo>
                    <a:pt x="1041400" y="120650"/>
                  </a:lnTo>
                  <a:lnTo>
                    <a:pt x="1130300" y="1206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58" name="Freeform: Shape 157">
              <a:extLst>
                <a:ext uri="{FF2B5EF4-FFF2-40B4-BE49-F238E27FC236}">
                  <a16:creationId xmlns:a16="http://schemas.microsoft.com/office/drawing/2014/main" id="{89B9ECDC-E672-4999-9C91-3103739E0477}"/>
                </a:ext>
              </a:extLst>
            </p:cNvPr>
            <p:cNvSpPr/>
            <p:nvPr/>
          </p:nvSpPr>
          <p:spPr bwMode="auto">
            <a:xfrm flipV="1">
              <a:off x="5677865" y="4669883"/>
              <a:ext cx="1746670" cy="190270"/>
            </a:xfrm>
            <a:custGeom>
              <a:avLst/>
              <a:gdLst>
                <a:gd name="connsiteX0" fmla="*/ 0 w 1038225"/>
                <a:gd name="connsiteY0" fmla="*/ 0 h 0"/>
                <a:gd name="connsiteX1" fmla="*/ 1038225 w 1038225"/>
                <a:gd name="connsiteY1" fmla="*/ 0 h 0"/>
              </a:gdLst>
              <a:ahLst/>
              <a:cxnLst>
                <a:cxn ang="0">
                  <a:pos x="connsiteX0" y="connsiteY0"/>
                </a:cxn>
                <a:cxn ang="0">
                  <a:pos x="connsiteX1" y="connsiteY1"/>
                </a:cxn>
              </a:cxnLst>
              <a:rect l="l" t="t" r="r" b="b"/>
              <a:pathLst>
                <a:path w="1038225">
                  <a:moveTo>
                    <a:pt x="0" y="0"/>
                  </a:moveTo>
                  <a:lnTo>
                    <a:pt x="1038225"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59" name="Freeform: Shape 158">
              <a:extLst>
                <a:ext uri="{FF2B5EF4-FFF2-40B4-BE49-F238E27FC236}">
                  <a16:creationId xmlns:a16="http://schemas.microsoft.com/office/drawing/2014/main" id="{ADDB1FC4-8461-49D2-A1B6-3F94347A0D01}"/>
                </a:ext>
              </a:extLst>
            </p:cNvPr>
            <p:cNvSpPr/>
            <p:nvPr/>
          </p:nvSpPr>
          <p:spPr bwMode="auto">
            <a:xfrm>
              <a:off x="5677865" y="2645088"/>
              <a:ext cx="1818467" cy="159666"/>
            </a:xfrm>
            <a:custGeom>
              <a:avLst/>
              <a:gdLst>
                <a:gd name="connsiteX0" fmla="*/ 0 w 914400"/>
                <a:gd name="connsiteY0" fmla="*/ 0 h 95250"/>
                <a:gd name="connsiteX1" fmla="*/ 819150 w 914400"/>
                <a:gd name="connsiteY1" fmla="*/ 0 h 95250"/>
                <a:gd name="connsiteX2" fmla="*/ 914400 w 914400"/>
                <a:gd name="connsiteY2" fmla="*/ 95250 h 95250"/>
              </a:gdLst>
              <a:ahLst/>
              <a:cxnLst>
                <a:cxn ang="0">
                  <a:pos x="connsiteX0" y="connsiteY0"/>
                </a:cxn>
                <a:cxn ang="0">
                  <a:pos x="connsiteX1" y="connsiteY1"/>
                </a:cxn>
                <a:cxn ang="0">
                  <a:pos x="connsiteX2" y="connsiteY2"/>
                </a:cxn>
              </a:cxnLst>
              <a:rect l="l" t="t" r="r" b="b"/>
              <a:pathLst>
                <a:path w="914400" h="95250">
                  <a:moveTo>
                    <a:pt x="0" y="0"/>
                  </a:moveTo>
                  <a:lnTo>
                    <a:pt x="819150" y="0"/>
                  </a:lnTo>
                  <a:lnTo>
                    <a:pt x="914400" y="952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0" name="Freeform: Shape 159">
              <a:extLst>
                <a:ext uri="{FF2B5EF4-FFF2-40B4-BE49-F238E27FC236}">
                  <a16:creationId xmlns:a16="http://schemas.microsoft.com/office/drawing/2014/main" id="{DC43ADFD-924D-48F6-A8B9-4D57E298261B}"/>
                </a:ext>
              </a:extLst>
            </p:cNvPr>
            <p:cNvSpPr/>
            <p:nvPr/>
          </p:nvSpPr>
          <p:spPr bwMode="auto">
            <a:xfrm>
              <a:off x="5667122" y="3002707"/>
              <a:ext cx="1673886" cy="207567"/>
            </a:xfrm>
            <a:custGeom>
              <a:avLst/>
              <a:gdLst>
                <a:gd name="connsiteX0" fmla="*/ 0 w 952500"/>
                <a:gd name="connsiteY0" fmla="*/ 0 h 123825"/>
                <a:gd name="connsiteX1" fmla="*/ 333375 w 952500"/>
                <a:gd name="connsiteY1" fmla="*/ 0 h 123825"/>
                <a:gd name="connsiteX2" fmla="*/ 457200 w 952500"/>
                <a:gd name="connsiteY2" fmla="*/ 123825 h 123825"/>
                <a:gd name="connsiteX3" fmla="*/ 952500 w 9525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952500" h="123825">
                  <a:moveTo>
                    <a:pt x="0" y="0"/>
                  </a:moveTo>
                  <a:lnTo>
                    <a:pt x="333375" y="0"/>
                  </a:lnTo>
                  <a:lnTo>
                    <a:pt x="457200" y="123825"/>
                  </a:lnTo>
                  <a:lnTo>
                    <a:pt x="952500" y="123825"/>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1" name="Freeform: Shape 160">
              <a:extLst>
                <a:ext uri="{FF2B5EF4-FFF2-40B4-BE49-F238E27FC236}">
                  <a16:creationId xmlns:a16="http://schemas.microsoft.com/office/drawing/2014/main" id="{CC2B82B6-9440-497F-BACF-715AD71F1E4C}"/>
                </a:ext>
              </a:extLst>
            </p:cNvPr>
            <p:cNvSpPr/>
            <p:nvPr/>
          </p:nvSpPr>
          <p:spPr bwMode="auto">
            <a:xfrm flipV="1">
              <a:off x="6381292" y="2788952"/>
              <a:ext cx="1115039" cy="79581"/>
            </a:xfrm>
            <a:custGeom>
              <a:avLst/>
              <a:gdLst>
                <a:gd name="connsiteX0" fmla="*/ 0 w 571500"/>
                <a:gd name="connsiteY0" fmla="*/ 0 h 0"/>
                <a:gd name="connsiteX1" fmla="*/ 571500 w 571500"/>
                <a:gd name="connsiteY1" fmla="*/ 0 h 0"/>
              </a:gdLst>
              <a:ahLst/>
              <a:cxnLst>
                <a:cxn ang="0">
                  <a:pos x="connsiteX0" y="connsiteY0"/>
                </a:cxn>
                <a:cxn ang="0">
                  <a:pos x="connsiteX1" y="connsiteY1"/>
                </a:cxn>
              </a:cxnLst>
              <a:rect l="l" t="t" r="r" b="b"/>
              <a:pathLst>
                <a:path w="571500">
                  <a:moveTo>
                    <a:pt x="0" y="0"/>
                  </a:moveTo>
                  <a:lnTo>
                    <a:pt x="5715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2" name="Freeform: Shape 161">
              <a:extLst>
                <a:ext uri="{FF2B5EF4-FFF2-40B4-BE49-F238E27FC236}">
                  <a16:creationId xmlns:a16="http://schemas.microsoft.com/office/drawing/2014/main" id="{3847695C-5EC4-494B-B1F2-0B2231B3CA03}"/>
                </a:ext>
              </a:extLst>
            </p:cNvPr>
            <p:cNvSpPr/>
            <p:nvPr/>
          </p:nvSpPr>
          <p:spPr bwMode="auto">
            <a:xfrm>
              <a:off x="5677866" y="1857101"/>
              <a:ext cx="2727788" cy="170310"/>
            </a:xfrm>
            <a:custGeom>
              <a:avLst/>
              <a:gdLst>
                <a:gd name="connsiteX0" fmla="*/ 0 w 1612900"/>
                <a:gd name="connsiteY0" fmla="*/ 0 h 101600"/>
                <a:gd name="connsiteX1" fmla="*/ 1289050 w 1612900"/>
                <a:gd name="connsiteY1" fmla="*/ 0 h 101600"/>
                <a:gd name="connsiteX2" fmla="*/ 1612900 w 1612900"/>
                <a:gd name="connsiteY2" fmla="*/ 101600 h 101600"/>
              </a:gdLst>
              <a:ahLst/>
              <a:cxnLst>
                <a:cxn ang="0">
                  <a:pos x="connsiteX0" y="connsiteY0"/>
                </a:cxn>
                <a:cxn ang="0">
                  <a:pos x="connsiteX1" y="connsiteY1"/>
                </a:cxn>
                <a:cxn ang="0">
                  <a:pos x="connsiteX2" y="connsiteY2"/>
                </a:cxn>
              </a:cxnLst>
              <a:rect l="l" t="t" r="r" b="b"/>
              <a:pathLst>
                <a:path w="1612900" h="101600">
                  <a:moveTo>
                    <a:pt x="0" y="0"/>
                  </a:moveTo>
                  <a:lnTo>
                    <a:pt x="1289050" y="0"/>
                  </a:lnTo>
                  <a:lnTo>
                    <a:pt x="1612900" y="1016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3" name="Freeform: Shape 162">
              <a:extLst>
                <a:ext uri="{FF2B5EF4-FFF2-40B4-BE49-F238E27FC236}">
                  <a16:creationId xmlns:a16="http://schemas.microsoft.com/office/drawing/2014/main" id="{A7F02553-D3E6-4EBC-8FE0-F4B6D068CF30}"/>
                </a:ext>
              </a:extLst>
            </p:cNvPr>
            <p:cNvSpPr/>
            <p:nvPr/>
          </p:nvSpPr>
          <p:spPr bwMode="auto">
            <a:xfrm>
              <a:off x="5688606" y="5500148"/>
              <a:ext cx="2490178" cy="159666"/>
            </a:xfrm>
            <a:custGeom>
              <a:avLst/>
              <a:gdLst>
                <a:gd name="connsiteX0" fmla="*/ 1460500 w 1460500"/>
                <a:gd name="connsiteY0" fmla="*/ 95250 h 95250"/>
                <a:gd name="connsiteX1" fmla="*/ 1212850 w 1460500"/>
                <a:gd name="connsiteY1" fmla="*/ 0 h 95250"/>
                <a:gd name="connsiteX2" fmla="*/ 0 w 1460500"/>
                <a:gd name="connsiteY2" fmla="*/ 0 h 95250"/>
              </a:gdLst>
              <a:ahLst/>
              <a:cxnLst>
                <a:cxn ang="0">
                  <a:pos x="connsiteX0" y="connsiteY0"/>
                </a:cxn>
                <a:cxn ang="0">
                  <a:pos x="connsiteX1" y="connsiteY1"/>
                </a:cxn>
                <a:cxn ang="0">
                  <a:pos x="connsiteX2" y="connsiteY2"/>
                </a:cxn>
              </a:cxnLst>
              <a:rect l="l" t="t" r="r" b="b"/>
              <a:pathLst>
                <a:path w="1460500" h="95250">
                  <a:moveTo>
                    <a:pt x="1460500" y="95250"/>
                  </a:moveTo>
                  <a:lnTo>
                    <a:pt x="1212850" y="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4" name="Freeform: Shape 163">
              <a:extLst>
                <a:ext uri="{FF2B5EF4-FFF2-40B4-BE49-F238E27FC236}">
                  <a16:creationId xmlns:a16="http://schemas.microsoft.com/office/drawing/2014/main" id="{E056FC30-1DCC-4F65-A378-79F1720D3AFB}"/>
                </a:ext>
              </a:extLst>
            </p:cNvPr>
            <p:cNvSpPr/>
            <p:nvPr/>
          </p:nvSpPr>
          <p:spPr bwMode="auto">
            <a:xfrm>
              <a:off x="5667128" y="3453733"/>
              <a:ext cx="622881" cy="0"/>
            </a:xfrm>
            <a:custGeom>
              <a:avLst/>
              <a:gdLst>
                <a:gd name="connsiteX0" fmla="*/ 0 w 368300"/>
                <a:gd name="connsiteY0" fmla="*/ 0 h 0"/>
                <a:gd name="connsiteX1" fmla="*/ 368300 w 368300"/>
                <a:gd name="connsiteY1" fmla="*/ 0 h 0"/>
              </a:gdLst>
              <a:ahLst/>
              <a:cxnLst>
                <a:cxn ang="0">
                  <a:pos x="connsiteX0" y="connsiteY0"/>
                </a:cxn>
                <a:cxn ang="0">
                  <a:pos x="connsiteX1" y="connsiteY1"/>
                </a:cxn>
              </a:cxnLst>
              <a:rect l="l" t="t" r="r" b="b"/>
              <a:pathLst>
                <a:path w="368300">
                  <a:moveTo>
                    <a:pt x="0" y="0"/>
                  </a:moveTo>
                  <a:lnTo>
                    <a:pt x="3683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5" name="Freeform: Shape 164">
              <a:extLst>
                <a:ext uri="{FF2B5EF4-FFF2-40B4-BE49-F238E27FC236}">
                  <a16:creationId xmlns:a16="http://schemas.microsoft.com/office/drawing/2014/main" id="{5586C542-A9B7-4FA3-B18D-A3BC780DEB81}"/>
                </a:ext>
              </a:extLst>
            </p:cNvPr>
            <p:cNvSpPr/>
            <p:nvPr/>
          </p:nvSpPr>
          <p:spPr bwMode="auto">
            <a:xfrm>
              <a:off x="5670608" y="3691432"/>
              <a:ext cx="1548825" cy="77374"/>
            </a:xfrm>
            <a:custGeom>
              <a:avLst/>
              <a:gdLst>
                <a:gd name="connsiteX0" fmla="*/ 0 w 882650"/>
                <a:gd name="connsiteY0" fmla="*/ 0 h 0"/>
                <a:gd name="connsiteX1" fmla="*/ 882650 w 882650"/>
                <a:gd name="connsiteY1" fmla="*/ 0 h 0"/>
              </a:gdLst>
              <a:ahLst/>
              <a:cxnLst>
                <a:cxn ang="0">
                  <a:pos x="connsiteX0" y="connsiteY0"/>
                </a:cxn>
                <a:cxn ang="0">
                  <a:pos x="connsiteX1" y="connsiteY1"/>
                </a:cxn>
              </a:cxnLst>
              <a:rect l="l" t="t" r="r" b="b"/>
              <a:pathLst>
                <a:path w="882650">
                  <a:moveTo>
                    <a:pt x="0" y="0"/>
                  </a:moveTo>
                  <a:lnTo>
                    <a:pt x="8826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6" name="Freeform: Shape 165">
              <a:extLst>
                <a:ext uri="{FF2B5EF4-FFF2-40B4-BE49-F238E27FC236}">
                  <a16:creationId xmlns:a16="http://schemas.microsoft.com/office/drawing/2014/main" id="{DC4363B1-1695-4E3D-AD5E-9739ABF7D12C}"/>
                </a:ext>
              </a:extLst>
            </p:cNvPr>
            <p:cNvSpPr/>
            <p:nvPr/>
          </p:nvSpPr>
          <p:spPr bwMode="auto">
            <a:xfrm>
              <a:off x="5688606" y="4315959"/>
              <a:ext cx="1646265" cy="223533"/>
            </a:xfrm>
            <a:custGeom>
              <a:avLst/>
              <a:gdLst>
                <a:gd name="connsiteX0" fmla="*/ 0 w 933450"/>
                <a:gd name="connsiteY0" fmla="*/ 0 h 133350"/>
                <a:gd name="connsiteX1" fmla="*/ 654050 w 933450"/>
                <a:gd name="connsiteY1" fmla="*/ 0 h 133350"/>
                <a:gd name="connsiteX2" fmla="*/ 787400 w 933450"/>
                <a:gd name="connsiteY2" fmla="*/ 133350 h 133350"/>
                <a:gd name="connsiteX3" fmla="*/ 933450 w 9334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933450" h="133350">
                  <a:moveTo>
                    <a:pt x="0" y="0"/>
                  </a:moveTo>
                  <a:lnTo>
                    <a:pt x="654050" y="0"/>
                  </a:lnTo>
                  <a:lnTo>
                    <a:pt x="787400" y="133350"/>
                  </a:lnTo>
                  <a:lnTo>
                    <a:pt x="933450" y="1333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7" name="Freeform: Shape 166">
              <a:extLst>
                <a:ext uri="{FF2B5EF4-FFF2-40B4-BE49-F238E27FC236}">
                  <a16:creationId xmlns:a16="http://schemas.microsoft.com/office/drawing/2014/main" id="{D032BD5F-AFCB-4B12-960D-901EAA1231C0}"/>
                </a:ext>
              </a:extLst>
            </p:cNvPr>
            <p:cNvSpPr/>
            <p:nvPr/>
          </p:nvSpPr>
          <p:spPr bwMode="auto">
            <a:xfrm>
              <a:off x="5664978" y="5061067"/>
              <a:ext cx="1929241" cy="153279"/>
            </a:xfrm>
            <a:custGeom>
              <a:avLst/>
              <a:gdLst>
                <a:gd name="connsiteX0" fmla="*/ 1097280 w 1097280"/>
                <a:gd name="connsiteY0" fmla="*/ 0 h 91440"/>
                <a:gd name="connsiteX1" fmla="*/ 1051560 w 1097280"/>
                <a:gd name="connsiteY1" fmla="*/ 91440 h 91440"/>
                <a:gd name="connsiteX2" fmla="*/ 0 w 1097280"/>
                <a:gd name="connsiteY2" fmla="*/ 91440 h 91440"/>
              </a:gdLst>
              <a:ahLst/>
              <a:cxnLst>
                <a:cxn ang="0">
                  <a:pos x="connsiteX0" y="connsiteY0"/>
                </a:cxn>
                <a:cxn ang="0">
                  <a:pos x="connsiteX1" y="connsiteY1"/>
                </a:cxn>
                <a:cxn ang="0">
                  <a:pos x="connsiteX2" y="connsiteY2"/>
                </a:cxn>
              </a:cxnLst>
              <a:rect l="l" t="t" r="r" b="b"/>
              <a:pathLst>
                <a:path w="1097280" h="91440">
                  <a:moveTo>
                    <a:pt x="1097280" y="0"/>
                  </a:moveTo>
                  <a:lnTo>
                    <a:pt x="1051560" y="91440"/>
                  </a:lnTo>
                  <a:lnTo>
                    <a:pt x="0" y="914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8" name="Freeform: Shape 167">
              <a:extLst>
                <a:ext uri="{FF2B5EF4-FFF2-40B4-BE49-F238E27FC236}">
                  <a16:creationId xmlns:a16="http://schemas.microsoft.com/office/drawing/2014/main" id="{35E3FBDB-F624-46A1-830B-CA5D963524B0}"/>
                </a:ext>
              </a:extLst>
            </p:cNvPr>
            <p:cNvSpPr/>
            <p:nvPr/>
          </p:nvSpPr>
          <p:spPr bwMode="auto">
            <a:xfrm>
              <a:off x="5677863" y="3937018"/>
              <a:ext cx="1494916" cy="114960"/>
            </a:xfrm>
            <a:custGeom>
              <a:avLst/>
              <a:gdLst>
                <a:gd name="connsiteX0" fmla="*/ 0 w 891540"/>
                <a:gd name="connsiteY0" fmla="*/ 0 h 68580"/>
                <a:gd name="connsiteX1" fmla="*/ 182880 w 891540"/>
                <a:gd name="connsiteY1" fmla="*/ 0 h 68580"/>
                <a:gd name="connsiteX2" fmla="*/ 251460 w 891540"/>
                <a:gd name="connsiteY2" fmla="*/ 68580 h 68580"/>
                <a:gd name="connsiteX3" fmla="*/ 891540 w 891540"/>
                <a:gd name="connsiteY3" fmla="*/ 68580 h 68580"/>
              </a:gdLst>
              <a:ahLst/>
              <a:cxnLst>
                <a:cxn ang="0">
                  <a:pos x="connsiteX0" y="connsiteY0"/>
                </a:cxn>
                <a:cxn ang="0">
                  <a:pos x="connsiteX1" y="connsiteY1"/>
                </a:cxn>
                <a:cxn ang="0">
                  <a:pos x="connsiteX2" y="connsiteY2"/>
                </a:cxn>
                <a:cxn ang="0">
                  <a:pos x="connsiteX3" y="connsiteY3"/>
                </a:cxn>
              </a:cxnLst>
              <a:rect l="l" t="t" r="r" b="b"/>
              <a:pathLst>
                <a:path w="891540" h="68580">
                  <a:moveTo>
                    <a:pt x="0" y="0"/>
                  </a:moveTo>
                  <a:lnTo>
                    <a:pt x="182880" y="0"/>
                  </a:lnTo>
                  <a:lnTo>
                    <a:pt x="251460" y="68580"/>
                  </a:lnTo>
                  <a:lnTo>
                    <a:pt x="891540" y="6858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69" name="Freeform: Shape 168">
              <a:extLst>
                <a:ext uri="{FF2B5EF4-FFF2-40B4-BE49-F238E27FC236}">
                  <a16:creationId xmlns:a16="http://schemas.microsoft.com/office/drawing/2014/main" id="{EB58642E-645B-4C28-A19F-3898985C1492}"/>
                </a:ext>
              </a:extLst>
            </p:cNvPr>
            <p:cNvSpPr/>
            <p:nvPr/>
          </p:nvSpPr>
          <p:spPr bwMode="auto">
            <a:xfrm>
              <a:off x="5664980" y="5699731"/>
              <a:ext cx="3092923" cy="178826"/>
            </a:xfrm>
            <a:custGeom>
              <a:avLst/>
              <a:gdLst>
                <a:gd name="connsiteX0" fmla="*/ 0 w 1828800"/>
                <a:gd name="connsiteY0" fmla="*/ 68580 h 106680"/>
                <a:gd name="connsiteX1" fmla="*/ 259080 w 1828800"/>
                <a:gd name="connsiteY1" fmla="*/ 68580 h 106680"/>
                <a:gd name="connsiteX2" fmla="*/ 327660 w 1828800"/>
                <a:gd name="connsiteY2" fmla="*/ 0 h 106680"/>
                <a:gd name="connsiteX3" fmla="*/ 914400 w 1828800"/>
                <a:gd name="connsiteY3" fmla="*/ 0 h 106680"/>
                <a:gd name="connsiteX4" fmla="*/ 1021080 w 1828800"/>
                <a:gd name="connsiteY4" fmla="*/ 106680 h 106680"/>
                <a:gd name="connsiteX5" fmla="*/ 1828800 w 1828800"/>
                <a:gd name="connsiteY5" fmla="*/ 10668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106680">
                  <a:moveTo>
                    <a:pt x="0" y="68580"/>
                  </a:moveTo>
                  <a:lnTo>
                    <a:pt x="259080" y="68580"/>
                  </a:lnTo>
                  <a:lnTo>
                    <a:pt x="327660" y="0"/>
                  </a:lnTo>
                  <a:lnTo>
                    <a:pt x="914400" y="0"/>
                  </a:lnTo>
                  <a:lnTo>
                    <a:pt x="1021080" y="106680"/>
                  </a:lnTo>
                  <a:lnTo>
                    <a:pt x="1828800" y="10668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70" name="Freeform: Shape 169">
              <a:extLst>
                <a:ext uri="{FF2B5EF4-FFF2-40B4-BE49-F238E27FC236}">
                  <a16:creationId xmlns:a16="http://schemas.microsoft.com/office/drawing/2014/main" id="{C9900C5B-10EB-4DF1-8045-CA723B3D34C6}"/>
                </a:ext>
              </a:extLst>
            </p:cNvPr>
            <p:cNvSpPr/>
            <p:nvPr/>
          </p:nvSpPr>
          <p:spPr bwMode="auto">
            <a:xfrm>
              <a:off x="5667126" y="2112567"/>
              <a:ext cx="745076" cy="127733"/>
            </a:xfrm>
            <a:custGeom>
              <a:avLst/>
              <a:gdLst>
                <a:gd name="connsiteX0" fmla="*/ 0 w 215900"/>
                <a:gd name="connsiteY0" fmla="*/ 76200 h 76200"/>
                <a:gd name="connsiteX1" fmla="*/ 177800 w 215900"/>
                <a:gd name="connsiteY1" fmla="*/ 76200 h 76200"/>
                <a:gd name="connsiteX2" fmla="*/ 215900 w 215900"/>
                <a:gd name="connsiteY2" fmla="*/ 0 h 76200"/>
              </a:gdLst>
              <a:ahLst/>
              <a:cxnLst>
                <a:cxn ang="0">
                  <a:pos x="connsiteX0" y="connsiteY0"/>
                </a:cxn>
                <a:cxn ang="0">
                  <a:pos x="connsiteX1" y="connsiteY1"/>
                </a:cxn>
                <a:cxn ang="0">
                  <a:pos x="connsiteX2" y="connsiteY2"/>
                </a:cxn>
              </a:cxnLst>
              <a:rect l="l" t="t" r="r" b="b"/>
              <a:pathLst>
                <a:path w="215900" h="76200">
                  <a:moveTo>
                    <a:pt x="0" y="76200"/>
                  </a:moveTo>
                  <a:lnTo>
                    <a:pt x="177800" y="76200"/>
                  </a:lnTo>
                  <a:lnTo>
                    <a:pt x="2159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71" name="Freeform: Shape 170">
              <a:extLst>
                <a:ext uri="{FF2B5EF4-FFF2-40B4-BE49-F238E27FC236}">
                  <a16:creationId xmlns:a16="http://schemas.microsoft.com/office/drawing/2014/main" id="{9BCB32D8-CC95-4038-ADBA-43F960E2C8A0}"/>
                </a:ext>
              </a:extLst>
            </p:cNvPr>
            <p:cNvSpPr/>
            <p:nvPr/>
          </p:nvSpPr>
          <p:spPr bwMode="auto">
            <a:xfrm>
              <a:off x="5677865" y="4550135"/>
              <a:ext cx="849620" cy="255466"/>
            </a:xfrm>
            <a:custGeom>
              <a:avLst/>
              <a:gdLst>
                <a:gd name="connsiteX0" fmla="*/ 0 w 444500"/>
                <a:gd name="connsiteY0" fmla="*/ 0 h 152400"/>
                <a:gd name="connsiteX1" fmla="*/ 349250 w 444500"/>
                <a:gd name="connsiteY1" fmla="*/ 0 h 152400"/>
                <a:gd name="connsiteX2" fmla="*/ 444500 w 444500"/>
                <a:gd name="connsiteY2" fmla="*/ 152400 h 152400"/>
              </a:gdLst>
              <a:ahLst/>
              <a:cxnLst>
                <a:cxn ang="0">
                  <a:pos x="connsiteX0" y="connsiteY0"/>
                </a:cxn>
                <a:cxn ang="0">
                  <a:pos x="connsiteX1" y="connsiteY1"/>
                </a:cxn>
                <a:cxn ang="0">
                  <a:pos x="connsiteX2" y="connsiteY2"/>
                </a:cxn>
              </a:cxnLst>
              <a:rect l="l" t="t" r="r" b="b"/>
              <a:pathLst>
                <a:path w="444500" h="152400">
                  <a:moveTo>
                    <a:pt x="0" y="0"/>
                  </a:moveTo>
                  <a:lnTo>
                    <a:pt x="349250" y="0"/>
                  </a:lnTo>
                  <a:lnTo>
                    <a:pt x="444500" y="1524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72" name="Oval 171">
              <a:extLst>
                <a:ext uri="{FF2B5EF4-FFF2-40B4-BE49-F238E27FC236}">
                  <a16:creationId xmlns:a16="http://schemas.microsoft.com/office/drawing/2014/main" id="{A74D2CF3-3DC4-433E-BA21-554AC3AB2C89}"/>
                </a:ext>
              </a:extLst>
            </p:cNvPr>
            <p:cNvSpPr/>
            <p:nvPr/>
          </p:nvSpPr>
          <p:spPr bwMode="auto">
            <a:xfrm>
              <a:off x="6363869" y="2812369"/>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73" name="Oval 172">
              <a:extLst>
                <a:ext uri="{FF2B5EF4-FFF2-40B4-BE49-F238E27FC236}">
                  <a16:creationId xmlns:a16="http://schemas.microsoft.com/office/drawing/2014/main" id="{4C42B425-88CC-436D-A455-46ECFC14A778}"/>
                </a:ext>
              </a:extLst>
            </p:cNvPr>
            <p:cNvSpPr/>
            <p:nvPr/>
          </p:nvSpPr>
          <p:spPr bwMode="auto">
            <a:xfrm>
              <a:off x="6182188" y="2953850"/>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74" name="Oval 173">
              <a:extLst>
                <a:ext uri="{FF2B5EF4-FFF2-40B4-BE49-F238E27FC236}">
                  <a16:creationId xmlns:a16="http://schemas.microsoft.com/office/drawing/2014/main" id="{919362C0-2BDE-43B8-9639-EB44B5C92B22}"/>
                </a:ext>
              </a:extLst>
            </p:cNvPr>
            <p:cNvSpPr/>
            <p:nvPr/>
          </p:nvSpPr>
          <p:spPr bwMode="auto">
            <a:xfrm>
              <a:off x="6431523" y="3165515"/>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75" name="Oval 174">
              <a:extLst>
                <a:ext uri="{FF2B5EF4-FFF2-40B4-BE49-F238E27FC236}">
                  <a16:creationId xmlns:a16="http://schemas.microsoft.com/office/drawing/2014/main" id="{1F4E5E07-4B6D-4C8B-911C-4DC337CE52B5}"/>
                </a:ext>
              </a:extLst>
            </p:cNvPr>
            <p:cNvSpPr/>
            <p:nvPr/>
          </p:nvSpPr>
          <p:spPr bwMode="auto">
            <a:xfrm>
              <a:off x="6279461" y="3398379"/>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76" name="Oval 175">
              <a:extLst>
                <a:ext uri="{FF2B5EF4-FFF2-40B4-BE49-F238E27FC236}">
                  <a16:creationId xmlns:a16="http://schemas.microsoft.com/office/drawing/2014/main" id="{48E7A470-A319-48FE-8087-0CBEAA0A53E1}"/>
                </a:ext>
              </a:extLst>
            </p:cNvPr>
            <p:cNvSpPr/>
            <p:nvPr/>
          </p:nvSpPr>
          <p:spPr bwMode="auto">
            <a:xfrm>
              <a:off x="5920591" y="3881671"/>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77" name="Oval 176">
              <a:extLst>
                <a:ext uri="{FF2B5EF4-FFF2-40B4-BE49-F238E27FC236}">
                  <a16:creationId xmlns:a16="http://schemas.microsoft.com/office/drawing/2014/main" id="{B2826633-8CAF-4C09-94C9-F35C1380B70E}"/>
                </a:ext>
              </a:extLst>
            </p:cNvPr>
            <p:cNvSpPr/>
            <p:nvPr/>
          </p:nvSpPr>
          <p:spPr bwMode="auto">
            <a:xfrm>
              <a:off x="6781119" y="4276041"/>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78" name="Oval 177">
              <a:extLst>
                <a:ext uri="{FF2B5EF4-FFF2-40B4-BE49-F238E27FC236}">
                  <a16:creationId xmlns:a16="http://schemas.microsoft.com/office/drawing/2014/main" id="{94106478-DBE9-4A1B-8DE5-5D3E2983A4D2}"/>
                </a:ext>
              </a:extLst>
            </p:cNvPr>
            <p:cNvSpPr/>
            <p:nvPr/>
          </p:nvSpPr>
          <p:spPr bwMode="auto">
            <a:xfrm>
              <a:off x="6162830" y="4262736"/>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79" name="Oval 178">
              <a:extLst>
                <a:ext uri="{FF2B5EF4-FFF2-40B4-BE49-F238E27FC236}">
                  <a16:creationId xmlns:a16="http://schemas.microsoft.com/office/drawing/2014/main" id="{3692B77D-5A49-49F9-91ED-0B49F19F5A9A}"/>
                </a:ext>
              </a:extLst>
            </p:cNvPr>
            <p:cNvSpPr/>
            <p:nvPr/>
          </p:nvSpPr>
          <p:spPr bwMode="auto">
            <a:xfrm>
              <a:off x="6353740" y="2027412"/>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80" name="Oval 179">
              <a:extLst>
                <a:ext uri="{FF2B5EF4-FFF2-40B4-BE49-F238E27FC236}">
                  <a16:creationId xmlns:a16="http://schemas.microsoft.com/office/drawing/2014/main" id="{63E51EFD-886D-4E9D-AF5E-D8772218958A}"/>
                </a:ext>
              </a:extLst>
            </p:cNvPr>
            <p:cNvSpPr/>
            <p:nvPr/>
          </p:nvSpPr>
          <p:spPr bwMode="auto">
            <a:xfrm>
              <a:off x="6470077" y="4806664"/>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81" name="Oval 180">
              <a:extLst>
                <a:ext uri="{FF2B5EF4-FFF2-40B4-BE49-F238E27FC236}">
                  <a16:creationId xmlns:a16="http://schemas.microsoft.com/office/drawing/2014/main" id="{539BC6C2-9411-4D70-A9B9-4E208BDD3A6B}"/>
                </a:ext>
              </a:extLst>
            </p:cNvPr>
            <p:cNvSpPr/>
            <p:nvPr/>
          </p:nvSpPr>
          <p:spPr bwMode="auto">
            <a:xfrm>
              <a:off x="6480841" y="5157663"/>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82" name="Oval 181">
              <a:extLst>
                <a:ext uri="{FF2B5EF4-FFF2-40B4-BE49-F238E27FC236}">
                  <a16:creationId xmlns:a16="http://schemas.microsoft.com/office/drawing/2014/main" id="{D5B2A50D-9F72-42FF-939E-B247BD890C72}"/>
                </a:ext>
              </a:extLst>
            </p:cNvPr>
            <p:cNvSpPr/>
            <p:nvPr/>
          </p:nvSpPr>
          <p:spPr bwMode="auto">
            <a:xfrm>
              <a:off x="7027681" y="5441236"/>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83" name="Oval 182">
              <a:extLst>
                <a:ext uri="{FF2B5EF4-FFF2-40B4-BE49-F238E27FC236}">
                  <a16:creationId xmlns:a16="http://schemas.microsoft.com/office/drawing/2014/main" id="{25FC7025-90F2-4B83-92E6-C6CE44C44126}"/>
                </a:ext>
              </a:extLst>
            </p:cNvPr>
            <p:cNvSpPr/>
            <p:nvPr/>
          </p:nvSpPr>
          <p:spPr bwMode="auto">
            <a:xfrm>
              <a:off x="6166080" y="5649209"/>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84" name="Freeform: Shape 183">
              <a:extLst>
                <a:ext uri="{FF2B5EF4-FFF2-40B4-BE49-F238E27FC236}">
                  <a16:creationId xmlns:a16="http://schemas.microsoft.com/office/drawing/2014/main" id="{37A52755-F435-47F0-8B72-98DF0E77D987}"/>
                </a:ext>
              </a:extLst>
            </p:cNvPr>
            <p:cNvSpPr/>
            <p:nvPr/>
          </p:nvSpPr>
          <p:spPr bwMode="auto">
            <a:xfrm>
              <a:off x="10837747" y="2448164"/>
              <a:ext cx="1913424" cy="298043"/>
            </a:xfrm>
            <a:custGeom>
              <a:avLst/>
              <a:gdLst>
                <a:gd name="connsiteX0" fmla="*/ 0 w 1136650"/>
                <a:gd name="connsiteY0" fmla="*/ 177800 h 177800"/>
                <a:gd name="connsiteX1" fmla="*/ 673100 w 1136650"/>
                <a:gd name="connsiteY1" fmla="*/ 177800 h 177800"/>
                <a:gd name="connsiteX2" fmla="*/ 819150 w 1136650"/>
                <a:gd name="connsiteY2" fmla="*/ 0 h 177800"/>
                <a:gd name="connsiteX3" fmla="*/ 1136650 w 1136650"/>
                <a:gd name="connsiteY3" fmla="*/ 0 h 177800"/>
              </a:gdLst>
              <a:ahLst/>
              <a:cxnLst>
                <a:cxn ang="0">
                  <a:pos x="connsiteX0" y="connsiteY0"/>
                </a:cxn>
                <a:cxn ang="0">
                  <a:pos x="connsiteX1" y="connsiteY1"/>
                </a:cxn>
                <a:cxn ang="0">
                  <a:pos x="connsiteX2" y="connsiteY2"/>
                </a:cxn>
                <a:cxn ang="0">
                  <a:pos x="connsiteX3" y="connsiteY3"/>
                </a:cxn>
              </a:cxnLst>
              <a:rect l="l" t="t" r="r" b="b"/>
              <a:pathLst>
                <a:path w="1136650" h="177800">
                  <a:moveTo>
                    <a:pt x="0" y="177800"/>
                  </a:moveTo>
                  <a:lnTo>
                    <a:pt x="673100" y="177800"/>
                  </a:lnTo>
                  <a:lnTo>
                    <a:pt x="819150" y="0"/>
                  </a:lnTo>
                  <a:lnTo>
                    <a:pt x="11366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185" name="Freeform: Shape 184">
              <a:extLst>
                <a:ext uri="{FF2B5EF4-FFF2-40B4-BE49-F238E27FC236}">
                  <a16:creationId xmlns:a16="http://schemas.microsoft.com/office/drawing/2014/main" id="{EF7F1DCA-3B0D-4559-B25D-454E1732235B}"/>
                </a:ext>
              </a:extLst>
            </p:cNvPr>
            <p:cNvSpPr/>
            <p:nvPr/>
          </p:nvSpPr>
          <p:spPr bwMode="auto">
            <a:xfrm>
              <a:off x="11153362" y="3571267"/>
              <a:ext cx="1597811" cy="120164"/>
            </a:xfrm>
            <a:custGeom>
              <a:avLst/>
              <a:gdLst>
                <a:gd name="connsiteX0" fmla="*/ 0 w 1038225"/>
                <a:gd name="connsiteY0" fmla="*/ 0 h 0"/>
                <a:gd name="connsiteX1" fmla="*/ 1038225 w 1038225"/>
                <a:gd name="connsiteY1" fmla="*/ 0 h 0"/>
              </a:gdLst>
              <a:ahLst/>
              <a:cxnLst>
                <a:cxn ang="0">
                  <a:pos x="connsiteX0" y="connsiteY0"/>
                </a:cxn>
                <a:cxn ang="0">
                  <a:pos x="connsiteX1" y="connsiteY1"/>
                </a:cxn>
              </a:cxnLst>
              <a:rect l="l" t="t" r="r" b="b"/>
              <a:pathLst>
                <a:path w="1038225">
                  <a:moveTo>
                    <a:pt x="0" y="0"/>
                  </a:moveTo>
                  <a:lnTo>
                    <a:pt x="1038225"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86" name="Freeform: Shape 185">
              <a:extLst>
                <a:ext uri="{FF2B5EF4-FFF2-40B4-BE49-F238E27FC236}">
                  <a16:creationId xmlns:a16="http://schemas.microsoft.com/office/drawing/2014/main" id="{793CE432-C855-47CD-B889-9DA9253FB6A2}"/>
                </a:ext>
              </a:extLst>
            </p:cNvPr>
            <p:cNvSpPr/>
            <p:nvPr/>
          </p:nvSpPr>
          <p:spPr bwMode="auto">
            <a:xfrm>
              <a:off x="10316869" y="2022388"/>
              <a:ext cx="2432304" cy="234177"/>
            </a:xfrm>
            <a:custGeom>
              <a:avLst/>
              <a:gdLst>
                <a:gd name="connsiteX0" fmla="*/ 1441450 w 1441450"/>
                <a:gd name="connsiteY0" fmla="*/ 0 h 139700"/>
                <a:gd name="connsiteX1" fmla="*/ 654050 w 1441450"/>
                <a:gd name="connsiteY1" fmla="*/ 0 h 139700"/>
                <a:gd name="connsiteX2" fmla="*/ 546100 w 1441450"/>
                <a:gd name="connsiteY2" fmla="*/ 139700 h 139700"/>
                <a:gd name="connsiteX3" fmla="*/ 0 w 1441450"/>
                <a:gd name="connsiteY3" fmla="*/ 139700 h 139700"/>
              </a:gdLst>
              <a:ahLst/>
              <a:cxnLst>
                <a:cxn ang="0">
                  <a:pos x="connsiteX0" y="connsiteY0"/>
                </a:cxn>
                <a:cxn ang="0">
                  <a:pos x="connsiteX1" y="connsiteY1"/>
                </a:cxn>
                <a:cxn ang="0">
                  <a:pos x="connsiteX2" y="connsiteY2"/>
                </a:cxn>
                <a:cxn ang="0">
                  <a:pos x="connsiteX3" y="connsiteY3"/>
                </a:cxn>
              </a:cxnLst>
              <a:rect l="l" t="t" r="r" b="b"/>
              <a:pathLst>
                <a:path w="1441450" h="139700">
                  <a:moveTo>
                    <a:pt x="1441450" y="0"/>
                  </a:moveTo>
                  <a:lnTo>
                    <a:pt x="654050" y="0"/>
                  </a:lnTo>
                  <a:lnTo>
                    <a:pt x="546100" y="139700"/>
                  </a:lnTo>
                  <a:lnTo>
                    <a:pt x="0" y="1397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87" name="Freeform: Shape 186">
              <a:extLst>
                <a:ext uri="{FF2B5EF4-FFF2-40B4-BE49-F238E27FC236}">
                  <a16:creationId xmlns:a16="http://schemas.microsoft.com/office/drawing/2014/main" id="{F8691A72-41D6-4B98-93CD-CFE0660ED8AC}"/>
                </a:ext>
              </a:extLst>
            </p:cNvPr>
            <p:cNvSpPr/>
            <p:nvPr/>
          </p:nvSpPr>
          <p:spPr bwMode="auto">
            <a:xfrm>
              <a:off x="10561365" y="2213986"/>
              <a:ext cx="2190384" cy="212889"/>
            </a:xfrm>
            <a:custGeom>
              <a:avLst/>
              <a:gdLst>
                <a:gd name="connsiteX0" fmla="*/ 0 w 1301750"/>
                <a:gd name="connsiteY0" fmla="*/ 127000 h 127000"/>
                <a:gd name="connsiteX1" fmla="*/ 641350 w 1301750"/>
                <a:gd name="connsiteY1" fmla="*/ 127000 h 127000"/>
                <a:gd name="connsiteX2" fmla="*/ 730250 w 1301750"/>
                <a:gd name="connsiteY2" fmla="*/ 0 h 127000"/>
                <a:gd name="connsiteX3" fmla="*/ 1301750 w 1301750"/>
                <a:gd name="connsiteY3" fmla="*/ 0 h 127000"/>
              </a:gdLst>
              <a:ahLst/>
              <a:cxnLst>
                <a:cxn ang="0">
                  <a:pos x="connsiteX0" y="connsiteY0"/>
                </a:cxn>
                <a:cxn ang="0">
                  <a:pos x="connsiteX1" y="connsiteY1"/>
                </a:cxn>
                <a:cxn ang="0">
                  <a:pos x="connsiteX2" y="connsiteY2"/>
                </a:cxn>
                <a:cxn ang="0">
                  <a:pos x="connsiteX3" y="connsiteY3"/>
                </a:cxn>
              </a:cxnLst>
              <a:rect l="l" t="t" r="r" b="b"/>
              <a:pathLst>
                <a:path w="1301750" h="127000">
                  <a:moveTo>
                    <a:pt x="0" y="127000"/>
                  </a:moveTo>
                  <a:lnTo>
                    <a:pt x="641350" y="127000"/>
                  </a:lnTo>
                  <a:lnTo>
                    <a:pt x="730250" y="0"/>
                  </a:lnTo>
                  <a:lnTo>
                    <a:pt x="13017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88" name="Freeform: Shape 187">
              <a:extLst>
                <a:ext uri="{FF2B5EF4-FFF2-40B4-BE49-F238E27FC236}">
                  <a16:creationId xmlns:a16="http://schemas.microsoft.com/office/drawing/2014/main" id="{B49C14CA-772B-45BD-B0B8-11758858C709}"/>
                </a:ext>
              </a:extLst>
            </p:cNvPr>
            <p:cNvSpPr/>
            <p:nvPr/>
          </p:nvSpPr>
          <p:spPr bwMode="auto">
            <a:xfrm>
              <a:off x="9200707" y="1835813"/>
              <a:ext cx="3550466" cy="0"/>
            </a:xfrm>
            <a:custGeom>
              <a:avLst/>
              <a:gdLst>
                <a:gd name="connsiteX0" fmla="*/ 0 w 2120900"/>
                <a:gd name="connsiteY0" fmla="*/ 0 h 0"/>
                <a:gd name="connsiteX1" fmla="*/ 2120900 w 2120900"/>
                <a:gd name="connsiteY1" fmla="*/ 0 h 0"/>
              </a:gdLst>
              <a:ahLst/>
              <a:cxnLst>
                <a:cxn ang="0">
                  <a:pos x="connsiteX0" y="connsiteY0"/>
                </a:cxn>
                <a:cxn ang="0">
                  <a:pos x="connsiteX1" y="connsiteY1"/>
                </a:cxn>
              </a:cxnLst>
              <a:rect l="l" t="t" r="r" b="b"/>
              <a:pathLst>
                <a:path w="2120900">
                  <a:moveTo>
                    <a:pt x="0" y="0"/>
                  </a:moveTo>
                  <a:lnTo>
                    <a:pt x="21209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89" name="Freeform: Shape 188">
              <a:extLst>
                <a:ext uri="{FF2B5EF4-FFF2-40B4-BE49-F238E27FC236}">
                  <a16:creationId xmlns:a16="http://schemas.microsoft.com/office/drawing/2014/main" id="{0D2A34AD-8411-498F-9436-A080A43B24BE}"/>
                </a:ext>
              </a:extLst>
            </p:cNvPr>
            <p:cNvSpPr/>
            <p:nvPr/>
          </p:nvSpPr>
          <p:spPr bwMode="auto">
            <a:xfrm flipV="1">
              <a:off x="10029857" y="1950773"/>
              <a:ext cx="1106156" cy="76637"/>
            </a:xfrm>
            <a:custGeom>
              <a:avLst/>
              <a:gdLst>
                <a:gd name="connsiteX0" fmla="*/ 0 w 774700"/>
                <a:gd name="connsiteY0" fmla="*/ 0 h 0"/>
                <a:gd name="connsiteX1" fmla="*/ 774700 w 774700"/>
                <a:gd name="connsiteY1" fmla="*/ 0 h 0"/>
              </a:gdLst>
              <a:ahLst/>
              <a:cxnLst>
                <a:cxn ang="0">
                  <a:pos x="connsiteX0" y="connsiteY0"/>
                </a:cxn>
                <a:cxn ang="0">
                  <a:pos x="connsiteX1" y="connsiteY1"/>
                </a:cxn>
              </a:cxnLst>
              <a:rect l="l" t="t" r="r" b="b"/>
              <a:pathLst>
                <a:path w="774700">
                  <a:moveTo>
                    <a:pt x="0" y="0"/>
                  </a:moveTo>
                  <a:lnTo>
                    <a:pt x="7747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0" name="Freeform: Shape 189">
              <a:extLst>
                <a:ext uri="{FF2B5EF4-FFF2-40B4-BE49-F238E27FC236}">
                  <a16:creationId xmlns:a16="http://schemas.microsoft.com/office/drawing/2014/main" id="{14016B92-BA7F-4B84-A08B-7C2882602594}"/>
                </a:ext>
              </a:extLst>
            </p:cNvPr>
            <p:cNvSpPr/>
            <p:nvPr/>
          </p:nvSpPr>
          <p:spPr bwMode="auto">
            <a:xfrm>
              <a:off x="11002163" y="4752379"/>
              <a:ext cx="1747012" cy="266110"/>
            </a:xfrm>
            <a:custGeom>
              <a:avLst/>
              <a:gdLst>
                <a:gd name="connsiteX0" fmla="*/ 0 w 1016000"/>
                <a:gd name="connsiteY0" fmla="*/ 0 h 158750"/>
                <a:gd name="connsiteX1" fmla="*/ 215900 w 1016000"/>
                <a:gd name="connsiteY1" fmla="*/ 0 h 158750"/>
                <a:gd name="connsiteX2" fmla="*/ 374650 w 1016000"/>
                <a:gd name="connsiteY2" fmla="*/ 158750 h 158750"/>
                <a:gd name="connsiteX3" fmla="*/ 1016000 w 1016000"/>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1016000" h="158750">
                  <a:moveTo>
                    <a:pt x="0" y="0"/>
                  </a:moveTo>
                  <a:lnTo>
                    <a:pt x="215900" y="0"/>
                  </a:lnTo>
                  <a:lnTo>
                    <a:pt x="374650" y="158750"/>
                  </a:lnTo>
                  <a:lnTo>
                    <a:pt x="1016000" y="1587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1" name="Freeform: Shape 190">
              <a:extLst>
                <a:ext uri="{FF2B5EF4-FFF2-40B4-BE49-F238E27FC236}">
                  <a16:creationId xmlns:a16="http://schemas.microsoft.com/office/drawing/2014/main" id="{4961716C-35FF-4B75-A0B2-8A4C859C1313}"/>
                </a:ext>
              </a:extLst>
            </p:cNvPr>
            <p:cNvSpPr/>
            <p:nvPr/>
          </p:nvSpPr>
          <p:spPr bwMode="auto">
            <a:xfrm flipV="1">
              <a:off x="11818256" y="4656045"/>
              <a:ext cx="930919" cy="72241"/>
            </a:xfrm>
            <a:custGeom>
              <a:avLst/>
              <a:gdLst>
                <a:gd name="connsiteX0" fmla="*/ 0 w 647700"/>
                <a:gd name="connsiteY0" fmla="*/ 0 h 0"/>
                <a:gd name="connsiteX1" fmla="*/ 647700 w 647700"/>
                <a:gd name="connsiteY1" fmla="*/ 0 h 0"/>
              </a:gdLst>
              <a:ahLst/>
              <a:cxnLst>
                <a:cxn ang="0">
                  <a:pos x="connsiteX0" y="connsiteY0"/>
                </a:cxn>
                <a:cxn ang="0">
                  <a:pos x="connsiteX1" y="connsiteY1"/>
                </a:cxn>
              </a:cxnLst>
              <a:rect l="l" t="t" r="r" b="b"/>
              <a:pathLst>
                <a:path w="647700">
                  <a:moveTo>
                    <a:pt x="0" y="0"/>
                  </a:moveTo>
                  <a:lnTo>
                    <a:pt x="6477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2" name="Freeform: Shape 191">
              <a:extLst>
                <a:ext uri="{FF2B5EF4-FFF2-40B4-BE49-F238E27FC236}">
                  <a16:creationId xmlns:a16="http://schemas.microsoft.com/office/drawing/2014/main" id="{4E960D02-E58C-4866-9144-D2C3ABBE40B0}"/>
                </a:ext>
              </a:extLst>
            </p:cNvPr>
            <p:cNvSpPr/>
            <p:nvPr/>
          </p:nvSpPr>
          <p:spPr bwMode="auto">
            <a:xfrm>
              <a:off x="10856002" y="5018490"/>
              <a:ext cx="459221" cy="0"/>
            </a:xfrm>
            <a:custGeom>
              <a:avLst/>
              <a:gdLst>
                <a:gd name="connsiteX0" fmla="*/ 0 w 387350"/>
                <a:gd name="connsiteY0" fmla="*/ 0 h 0"/>
                <a:gd name="connsiteX1" fmla="*/ 387350 w 387350"/>
                <a:gd name="connsiteY1" fmla="*/ 0 h 0"/>
              </a:gdLst>
              <a:ahLst/>
              <a:cxnLst>
                <a:cxn ang="0">
                  <a:pos x="connsiteX0" y="connsiteY0"/>
                </a:cxn>
                <a:cxn ang="0">
                  <a:pos x="connsiteX1" y="connsiteY1"/>
                </a:cxn>
              </a:cxnLst>
              <a:rect l="l" t="t" r="r" b="b"/>
              <a:pathLst>
                <a:path w="387350">
                  <a:moveTo>
                    <a:pt x="0" y="0"/>
                  </a:moveTo>
                  <a:lnTo>
                    <a:pt x="3873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3" name="Freeform: Shape 192">
              <a:extLst>
                <a:ext uri="{FF2B5EF4-FFF2-40B4-BE49-F238E27FC236}">
                  <a16:creationId xmlns:a16="http://schemas.microsoft.com/office/drawing/2014/main" id="{1E0E377F-47E1-4EF0-BC48-4C7369EF9C3D}"/>
                </a:ext>
              </a:extLst>
            </p:cNvPr>
            <p:cNvSpPr/>
            <p:nvPr/>
          </p:nvSpPr>
          <p:spPr bwMode="auto">
            <a:xfrm>
              <a:off x="10973363" y="2974764"/>
              <a:ext cx="1777810" cy="180954"/>
            </a:xfrm>
            <a:custGeom>
              <a:avLst/>
              <a:gdLst>
                <a:gd name="connsiteX0" fmla="*/ 0 w 1009650"/>
                <a:gd name="connsiteY0" fmla="*/ 0 h 107950"/>
                <a:gd name="connsiteX1" fmla="*/ 260350 w 1009650"/>
                <a:gd name="connsiteY1" fmla="*/ 0 h 107950"/>
                <a:gd name="connsiteX2" fmla="*/ 368300 w 1009650"/>
                <a:gd name="connsiteY2" fmla="*/ 107950 h 107950"/>
                <a:gd name="connsiteX3" fmla="*/ 1009650 w 1009650"/>
                <a:gd name="connsiteY3" fmla="*/ 107950 h 107950"/>
              </a:gdLst>
              <a:ahLst/>
              <a:cxnLst>
                <a:cxn ang="0">
                  <a:pos x="connsiteX0" y="connsiteY0"/>
                </a:cxn>
                <a:cxn ang="0">
                  <a:pos x="connsiteX1" y="connsiteY1"/>
                </a:cxn>
                <a:cxn ang="0">
                  <a:pos x="connsiteX2" y="connsiteY2"/>
                </a:cxn>
                <a:cxn ang="0">
                  <a:pos x="connsiteX3" y="connsiteY3"/>
                </a:cxn>
              </a:cxnLst>
              <a:rect l="l" t="t" r="r" b="b"/>
              <a:pathLst>
                <a:path w="1009650" h="107950">
                  <a:moveTo>
                    <a:pt x="0" y="0"/>
                  </a:moveTo>
                  <a:lnTo>
                    <a:pt x="260350" y="0"/>
                  </a:lnTo>
                  <a:lnTo>
                    <a:pt x="368300" y="107950"/>
                  </a:lnTo>
                  <a:lnTo>
                    <a:pt x="1009650" y="1079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4" name="Freeform: Shape 193">
              <a:extLst>
                <a:ext uri="{FF2B5EF4-FFF2-40B4-BE49-F238E27FC236}">
                  <a16:creationId xmlns:a16="http://schemas.microsoft.com/office/drawing/2014/main" id="{BABF9834-DA49-4CB1-BBA6-0323E3DC8564}"/>
                </a:ext>
              </a:extLst>
            </p:cNvPr>
            <p:cNvSpPr/>
            <p:nvPr/>
          </p:nvSpPr>
          <p:spPr bwMode="auto">
            <a:xfrm>
              <a:off x="11168807" y="4087104"/>
              <a:ext cx="1580367" cy="175632"/>
            </a:xfrm>
            <a:custGeom>
              <a:avLst/>
              <a:gdLst>
                <a:gd name="connsiteX0" fmla="*/ 0 w 895350"/>
                <a:gd name="connsiteY0" fmla="*/ 0 h 104775"/>
                <a:gd name="connsiteX1" fmla="*/ 257175 w 895350"/>
                <a:gd name="connsiteY1" fmla="*/ 0 h 104775"/>
                <a:gd name="connsiteX2" fmla="*/ 361950 w 895350"/>
                <a:gd name="connsiteY2" fmla="*/ 104775 h 104775"/>
                <a:gd name="connsiteX3" fmla="*/ 895350 w 895350"/>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895350" h="104775">
                  <a:moveTo>
                    <a:pt x="0" y="0"/>
                  </a:moveTo>
                  <a:lnTo>
                    <a:pt x="257175" y="0"/>
                  </a:lnTo>
                  <a:lnTo>
                    <a:pt x="361950" y="104775"/>
                  </a:lnTo>
                  <a:lnTo>
                    <a:pt x="895350" y="104775"/>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5" name="Freeform: Shape 194">
              <a:extLst>
                <a:ext uri="{FF2B5EF4-FFF2-40B4-BE49-F238E27FC236}">
                  <a16:creationId xmlns:a16="http://schemas.microsoft.com/office/drawing/2014/main" id="{AE1B9D80-0097-4F85-B8A7-B8E0275082A3}"/>
                </a:ext>
              </a:extLst>
            </p:cNvPr>
            <p:cNvSpPr/>
            <p:nvPr/>
          </p:nvSpPr>
          <p:spPr bwMode="auto">
            <a:xfrm>
              <a:off x="11230624" y="3770965"/>
              <a:ext cx="1518550" cy="102187"/>
            </a:xfrm>
            <a:custGeom>
              <a:avLst/>
              <a:gdLst>
                <a:gd name="connsiteX0" fmla="*/ 883920 w 883920"/>
                <a:gd name="connsiteY0" fmla="*/ 0 h 60960"/>
                <a:gd name="connsiteX1" fmla="*/ 792480 w 883920"/>
                <a:gd name="connsiteY1" fmla="*/ 0 h 60960"/>
                <a:gd name="connsiteX2" fmla="*/ 731520 w 883920"/>
                <a:gd name="connsiteY2" fmla="*/ 60960 h 60960"/>
                <a:gd name="connsiteX3" fmla="*/ 0 w 883920"/>
                <a:gd name="connsiteY3" fmla="*/ 60960 h 60960"/>
              </a:gdLst>
              <a:ahLst/>
              <a:cxnLst>
                <a:cxn ang="0">
                  <a:pos x="connsiteX0" y="connsiteY0"/>
                </a:cxn>
                <a:cxn ang="0">
                  <a:pos x="connsiteX1" y="connsiteY1"/>
                </a:cxn>
                <a:cxn ang="0">
                  <a:pos x="connsiteX2" y="connsiteY2"/>
                </a:cxn>
                <a:cxn ang="0">
                  <a:pos x="connsiteX3" y="connsiteY3"/>
                </a:cxn>
              </a:cxnLst>
              <a:rect l="l" t="t" r="r" b="b"/>
              <a:pathLst>
                <a:path w="883920" h="60960">
                  <a:moveTo>
                    <a:pt x="883920" y="0"/>
                  </a:moveTo>
                  <a:lnTo>
                    <a:pt x="792480" y="0"/>
                  </a:lnTo>
                  <a:lnTo>
                    <a:pt x="731520" y="60960"/>
                  </a:lnTo>
                  <a:lnTo>
                    <a:pt x="0" y="6096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6" name="Freeform: Shape 195">
              <a:extLst>
                <a:ext uri="{FF2B5EF4-FFF2-40B4-BE49-F238E27FC236}">
                  <a16:creationId xmlns:a16="http://schemas.microsoft.com/office/drawing/2014/main" id="{8EAE9755-3CEE-4237-929E-BC499DD2BB08}"/>
                </a:ext>
              </a:extLst>
            </p:cNvPr>
            <p:cNvSpPr/>
            <p:nvPr/>
          </p:nvSpPr>
          <p:spPr bwMode="auto">
            <a:xfrm>
              <a:off x="10705935" y="5252665"/>
              <a:ext cx="2043239" cy="344878"/>
            </a:xfrm>
            <a:custGeom>
              <a:avLst/>
              <a:gdLst>
                <a:gd name="connsiteX0" fmla="*/ 0 w 1196340"/>
                <a:gd name="connsiteY0" fmla="*/ 0 h 205740"/>
                <a:gd name="connsiteX1" fmla="*/ 220980 w 1196340"/>
                <a:gd name="connsiteY1" fmla="*/ 205740 h 205740"/>
                <a:gd name="connsiteX2" fmla="*/ 1196340 w 1196340"/>
                <a:gd name="connsiteY2" fmla="*/ 205740 h 205740"/>
              </a:gdLst>
              <a:ahLst/>
              <a:cxnLst>
                <a:cxn ang="0">
                  <a:pos x="connsiteX0" y="connsiteY0"/>
                </a:cxn>
                <a:cxn ang="0">
                  <a:pos x="connsiteX1" y="connsiteY1"/>
                </a:cxn>
                <a:cxn ang="0">
                  <a:pos x="connsiteX2" y="connsiteY2"/>
                </a:cxn>
              </a:cxnLst>
              <a:rect l="l" t="t" r="r" b="b"/>
              <a:pathLst>
                <a:path w="1196340" h="205740">
                  <a:moveTo>
                    <a:pt x="0" y="0"/>
                  </a:moveTo>
                  <a:lnTo>
                    <a:pt x="220980" y="205740"/>
                  </a:lnTo>
                  <a:lnTo>
                    <a:pt x="1196340" y="2057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7" name="Freeform: Shape 196">
              <a:extLst>
                <a:ext uri="{FF2B5EF4-FFF2-40B4-BE49-F238E27FC236}">
                  <a16:creationId xmlns:a16="http://schemas.microsoft.com/office/drawing/2014/main" id="{356A93C3-DE41-4E06-AB2E-47E29885ED65}"/>
                </a:ext>
              </a:extLst>
            </p:cNvPr>
            <p:cNvSpPr/>
            <p:nvPr/>
          </p:nvSpPr>
          <p:spPr bwMode="auto">
            <a:xfrm>
              <a:off x="11136013" y="5272590"/>
              <a:ext cx="1613161" cy="102187"/>
            </a:xfrm>
            <a:custGeom>
              <a:avLst/>
              <a:gdLst>
                <a:gd name="connsiteX0" fmla="*/ 960120 w 960120"/>
                <a:gd name="connsiteY0" fmla="*/ 60960 h 60960"/>
                <a:gd name="connsiteX1" fmla="*/ 807720 w 960120"/>
                <a:gd name="connsiteY1" fmla="*/ 60960 h 60960"/>
                <a:gd name="connsiteX2" fmla="*/ 746760 w 960120"/>
                <a:gd name="connsiteY2" fmla="*/ 0 h 60960"/>
                <a:gd name="connsiteX3" fmla="*/ 0 w 960120"/>
                <a:gd name="connsiteY3" fmla="*/ 0 h 60960"/>
              </a:gdLst>
              <a:ahLst/>
              <a:cxnLst>
                <a:cxn ang="0">
                  <a:pos x="connsiteX0" y="connsiteY0"/>
                </a:cxn>
                <a:cxn ang="0">
                  <a:pos x="connsiteX1" y="connsiteY1"/>
                </a:cxn>
                <a:cxn ang="0">
                  <a:pos x="connsiteX2" y="connsiteY2"/>
                </a:cxn>
                <a:cxn ang="0">
                  <a:pos x="connsiteX3" y="connsiteY3"/>
                </a:cxn>
              </a:cxnLst>
              <a:rect l="l" t="t" r="r" b="b"/>
              <a:pathLst>
                <a:path w="960120" h="60960">
                  <a:moveTo>
                    <a:pt x="960120" y="60960"/>
                  </a:moveTo>
                  <a:lnTo>
                    <a:pt x="807720" y="60960"/>
                  </a:lnTo>
                  <a:lnTo>
                    <a:pt x="746760" y="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8" name="Freeform: Shape 197">
              <a:extLst>
                <a:ext uri="{FF2B5EF4-FFF2-40B4-BE49-F238E27FC236}">
                  <a16:creationId xmlns:a16="http://schemas.microsoft.com/office/drawing/2014/main" id="{D6ACD7EF-3332-4B16-B167-7BECC414518F}"/>
                </a:ext>
              </a:extLst>
            </p:cNvPr>
            <p:cNvSpPr/>
            <p:nvPr/>
          </p:nvSpPr>
          <p:spPr bwMode="auto">
            <a:xfrm>
              <a:off x="10084173" y="5723681"/>
              <a:ext cx="1090336" cy="95800"/>
            </a:xfrm>
            <a:custGeom>
              <a:avLst/>
              <a:gdLst>
                <a:gd name="connsiteX0" fmla="*/ 0 w 676275"/>
                <a:gd name="connsiteY0" fmla="*/ 0 h 57150"/>
                <a:gd name="connsiteX1" fmla="*/ 442912 w 676275"/>
                <a:gd name="connsiteY1" fmla="*/ 0 h 57150"/>
                <a:gd name="connsiteX2" fmla="*/ 676275 w 676275"/>
                <a:gd name="connsiteY2" fmla="*/ 57150 h 57150"/>
              </a:gdLst>
              <a:ahLst/>
              <a:cxnLst>
                <a:cxn ang="0">
                  <a:pos x="connsiteX0" y="connsiteY0"/>
                </a:cxn>
                <a:cxn ang="0">
                  <a:pos x="connsiteX1" y="connsiteY1"/>
                </a:cxn>
                <a:cxn ang="0">
                  <a:pos x="connsiteX2" y="connsiteY2"/>
                </a:cxn>
              </a:cxnLst>
              <a:rect l="l" t="t" r="r" b="b"/>
              <a:pathLst>
                <a:path w="676275" h="57150">
                  <a:moveTo>
                    <a:pt x="0" y="0"/>
                  </a:moveTo>
                  <a:lnTo>
                    <a:pt x="442912" y="0"/>
                  </a:lnTo>
                  <a:lnTo>
                    <a:pt x="676275" y="571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199" name="Freeform: Shape 198">
              <a:extLst>
                <a:ext uri="{FF2B5EF4-FFF2-40B4-BE49-F238E27FC236}">
                  <a16:creationId xmlns:a16="http://schemas.microsoft.com/office/drawing/2014/main" id="{58F52D97-CB98-4847-ABAD-58A9B85174E6}"/>
                </a:ext>
              </a:extLst>
            </p:cNvPr>
            <p:cNvSpPr/>
            <p:nvPr/>
          </p:nvSpPr>
          <p:spPr bwMode="auto">
            <a:xfrm>
              <a:off x="11688160" y="3336672"/>
              <a:ext cx="1063013" cy="191599"/>
            </a:xfrm>
            <a:custGeom>
              <a:avLst/>
              <a:gdLst>
                <a:gd name="connsiteX0" fmla="*/ 622300 w 622300"/>
                <a:gd name="connsiteY0" fmla="*/ 0 h 114300"/>
                <a:gd name="connsiteX1" fmla="*/ 120650 w 622300"/>
                <a:gd name="connsiteY1" fmla="*/ 0 h 114300"/>
                <a:gd name="connsiteX2" fmla="*/ 0 w 622300"/>
                <a:gd name="connsiteY2" fmla="*/ 114300 h 114300"/>
              </a:gdLst>
              <a:ahLst/>
              <a:cxnLst>
                <a:cxn ang="0">
                  <a:pos x="connsiteX0" y="connsiteY0"/>
                </a:cxn>
                <a:cxn ang="0">
                  <a:pos x="connsiteX1" y="connsiteY1"/>
                </a:cxn>
                <a:cxn ang="0">
                  <a:pos x="connsiteX2" y="connsiteY2"/>
                </a:cxn>
              </a:cxnLst>
              <a:rect l="l" t="t" r="r" b="b"/>
              <a:pathLst>
                <a:path w="622300" h="114300">
                  <a:moveTo>
                    <a:pt x="622300" y="0"/>
                  </a:moveTo>
                  <a:lnTo>
                    <a:pt x="120650" y="0"/>
                  </a:lnTo>
                  <a:lnTo>
                    <a:pt x="0" y="1143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00" name="Freeform: Shape 199">
              <a:extLst>
                <a:ext uri="{FF2B5EF4-FFF2-40B4-BE49-F238E27FC236}">
                  <a16:creationId xmlns:a16="http://schemas.microsoft.com/office/drawing/2014/main" id="{6B63FC38-20B2-4432-B9FC-9088282F1CF2}"/>
                </a:ext>
              </a:extLst>
            </p:cNvPr>
            <p:cNvSpPr/>
            <p:nvPr/>
          </p:nvSpPr>
          <p:spPr bwMode="auto">
            <a:xfrm>
              <a:off x="11111682" y="4444836"/>
              <a:ext cx="711401" cy="284890"/>
            </a:xfrm>
            <a:custGeom>
              <a:avLst/>
              <a:gdLst>
                <a:gd name="connsiteX0" fmla="*/ 0 w 279400"/>
                <a:gd name="connsiteY0" fmla="*/ 0 h 203200"/>
                <a:gd name="connsiteX1" fmla="*/ 215900 w 279400"/>
                <a:gd name="connsiteY1" fmla="*/ 0 h 203200"/>
                <a:gd name="connsiteX2" fmla="*/ 279400 w 279400"/>
                <a:gd name="connsiteY2" fmla="*/ 203200 h 203200"/>
              </a:gdLst>
              <a:ahLst/>
              <a:cxnLst>
                <a:cxn ang="0">
                  <a:pos x="connsiteX0" y="connsiteY0"/>
                </a:cxn>
                <a:cxn ang="0">
                  <a:pos x="connsiteX1" y="connsiteY1"/>
                </a:cxn>
                <a:cxn ang="0">
                  <a:pos x="connsiteX2" y="connsiteY2"/>
                </a:cxn>
              </a:cxnLst>
              <a:rect l="l" t="t" r="r" b="b"/>
              <a:pathLst>
                <a:path w="279400" h="203200">
                  <a:moveTo>
                    <a:pt x="0" y="0"/>
                  </a:moveTo>
                  <a:lnTo>
                    <a:pt x="215900" y="0"/>
                  </a:lnTo>
                  <a:lnTo>
                    <a:pt x="279400" y="2032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02" name="Freeform: Shape 201">
              <a:extLst>
                <a:ext uri="{FF2B5EF4-FFF2-40B4-BE49-F238E27FC236}">
                  <a16:creationId xmlns:a16="http://schemas.microsoft.com/office/drawing/2014/main" id="{96C5961C-3D58-41A0-BD80-04AE04584E4E}"/>
                </a:ext>
              </a:extLst>
            </p:cNvPr>
            <p:cNvSpPr/>
            <p:nvPr/>
          </p:nvSpPr>
          <p:spPr bwMode="auto">
            <a:xfrm>
              <a:off x="11911392" y="4454336"/>
              <a:ext cx="837783" cy="95800"/>
            </a:xfrm>
            <a:custGeom>
              <a:avLst/>
              <a:gdLst>
                <a:gd name="connsiteX0" fmla="*/ 495300 w 495300"/>
                <a:gd name="connsiteY0" fmla="*/ 57150 h 57150"/>
                <a:gd name="connsiteX1" fmla="*/ 63500 w 495300"/>
                <a:gd name="connsiteY1" fmla="*/ 57150 h 57150"/>
                <a:gd name="connsiteX2" fmla="*/ 0 w 495300"/>
                <a:gd name="connsiteY2" fmla="*/ 0 h 57150"/>
              </a:gdLst>
              <a:ahLst/>
              <a:cxnLst>
                <a:cxn ang="0">
                  <a:pos x="connsiteX0" y="connsiteY0"/>
                </a:cxn>
                <a:cxn ang="0">
                  <a:pos x="connsiteX1" y="connsiteY1"/>
                </a:cxn>
                <a:cxn ang="0">
                  <a:pos x="connsiteX2" y="connsiteY2"/>
                </a:cxn>
              </a:cxnLst>
              <a:rect l="l" t="t" r="r" b="b"/>
              <a:pathLst>
                <a:path w="495300" h="57150">
                  <a:moveTo>
                    <a:pt x="495300" y="57150"/>
                  </a:moveTo>
                  <a:lnTo>
                    <a:pt x="63500" y="5715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03" name="Freeform: Shape 202">
              <a:extLst>
                <a:ext uri="{FF2B5EF4-FFF2-40B4-BE49-F238E27FC236}">
                  <a16:creationId xmlns:a16="http://schemas.microsoft.com/office/drawing/2014/main" id="{C3967ECA-03B1-41B3-B297-F974254F0F2F}"/>
                </a:ext>
              </a:extLst>
            </p:cNvPr>
            <p:cNvSpPr/>
            <p:nvPr/>
          </p:nvSpPr>
          <p:spPr bwMode="auto">
            <a:xfrm>
              <a:off x="11963706" y="2857672"/>
              <a:ext cx="787467" cy="71777"/>
            </a:xfrm>
            <a:custGeom>
              <a:avLst/>
              <a:gdLst>
                <a:gd name="connsiteX0" fmla="*/ 393700 w 393700"/>
                <a:gd name="connsiteY0" fmla="*/ 0 h 0"/>
                <a:gd name="connsiteX1" fmla="*/ 0 w 393700"/>
                <a:gd name="connsiteY1" fmla="*/ 0 h 0"/>
              </a:gdLst>
              <a:ahLst/>
              <a:cxnLst>
                <a:cxn ang="0">
                  <a:pos x="connsiteX0" y="connsiteY0"/>
                </a:cxn>
                <a:cxn ang="0">
                  <a:pos x="connsiteX1" y="connsiteY1"/>
                </a:cxn>
              </a:cxnLst>
              <a:rect l="l" t="t" r="r" b="b"/>
              <a:pathLst>
                <a:path w="393700">
                  <a:moveTo>
                    <a:pt x="393700" y="0"/>
                  </a:move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204" name="Oval 203">
              <a:extLst>
                <a:ext uri="{FF2B5EF4-FFF2-40B4-BE49-F238E27FC236}">
                  <a16:creationId xmlns:a16="http://schemas.microsoft.com/office/drawing/2014/main" id="{9654FBF3-AEB4-4CAC-864E-D155AA16127B}"/>
                </a:ext>
              </a:extLst>
            </p:cNvPr>
            <p:cNvSpPr/>
            <p:nvPr/>
          </p:nvSpPr>
          <p:spPr bwMode="auto">
            <a:xfrm>
              <a:off x="11899556" y="2798913"/>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05" name="Oval 204">
              <a:extLst>
                <a:ext uri="{FF2B5EF4-FFF2-40B4-BE49-F238E27FC236}">
                  <a16:creationId xmlns:a16="http://schemas.microsoft.com/office/drawing/2014/main" id="{1DFEA8F1-9145-4881-BF6C-E33E09D04AE3}"/>
                </a:ext>
              </a:extLst>
            </p:cNvPr>
            <p:cNvSpPr/>
            <p:nvPr/>
          </p:nvSpPr>
          <p:spPr bwMode="auto">
            <a:xfrm>
              <a:off x="11568511" y="3103830"/>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06" name="Oval 205">
              <a:extLst>
                <a:ext uri="{FF2B5EF4-FFF2-40B4-BE49-F238E27FC236}">
                  <a16:creationId xmlns:a16="http://schemas.microsoft.com/office/drawing/2014/main" id="{C004FBCB-8303-41AD-80F3-FE86744672AA}"/>
                </a:ext>
              </a:extLst>
            </p:cNvPr>
            <p:cNvSpPr/>
            <p:nvPr/>
          </p:nvSpPr>
          <p:spPr bwMode="auto">
            <a:xfrm>
              <a:off x="11066304" y="1974190"/>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07" name="Oval 206">
              <a:extLst>
                <a:ext uri="{FF2B5EF4-FFF2-40B4-BE49-F238E27FC236}">
                  <a16:creationId xmlns:a16="http://schemas.microsoft.com/office/drawing/2014/main" id="{DDAC0CDC-9681-41B8-A695-AE43258A0125}"/>
                </a:ext>
              </a:extLst>
            </p:cNvPr>
            <p:cNvSpPr/>
            <p:nvPr/>
          </p:nvSpPr>
          <p:spPr bwMode="auto">
            <a:xfrm>
              <a:off x="11350041" y="1981939"/>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08" name="Oval 207">
              <a:extLst>
                <a:ext uri="{FF2B5EF4-FFF2-40B4-BE49-F238E27FC236}">
                  <a16:creationId xmlns:a16="http://schemas.microsoft.com/office/drawing/2014/main" id="{4ADDCBBB-20CB-4D73-870A-C76EE8639A59}"/>
                </a:ext>
              </a:extLst>
            </p:cNvPr>
            <p:cNvSpPr/>
            <p:nvPr/>
          </p:nvSpPr>
          <p:spPr bwMode="auto">
            <a:xfrm>
              <a:off x="11093043" y="2201213"/>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09" name="Oval 208">
              <a:extLst>
                <a:ext uri="{FF2B5EF4-FFF2-40B4-BE49-F238E27FC236}">
                  <a16:creationId xmlns:a16="http://schemas.microsoft.com/office/drawing/2014/main" id="{84099999-0DE0-4881-8908-8E9F0DB9B159}"/>
                </a:ext>
              </a:extLst>
            </p:cNvPr>
            <p:cNvSpPr/>
            <p:nvPr/>
          </p:nvSpPr>
          <p:spPr bwMode="auto">
            <a:xfrm>
              <a:off x="11720580" y="2170045"/>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0" name="Oval 209">
              <a:extLst>
                <a:ext uri="{FF2B5EF4-FFF2-40B4-BE49-F238E27FC236}">
                  <a16:creationId xmlns:a16="http://schemas.microsoft.com/office/drawing/2014/main" id="{D1F0F135-2A5C-4BDB-8FCF-CB66303CF5C8}"/>
                </a:ext>
              </a:extLst>
            </p:cNvPr>
            <p:cNvSpPr/>
            <p:nvPr/>
          </p:nvSpPr>
          <p:spPr bwMode="auto">
            <a:xfrm>
              <a:off x="12136524" y="2403841"/>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1" name="Oval 210">
              <a:extLst>
                <a:ext uri="{FF2B5EF4-FFF2-40B4-BE49-F238E27FC236}">
                  <a16:creationId xmlns:a16="http://schemas.microsoft.com/office/drawing/2014/main" id="{35997C0F-F0B0-48F8-9B1B-2827304E4D0D}"/>
                </a:ext>
              </a:extLst>
            </p:cNvPr>
            <p:cNvSpPr/>
            <p:nvPr/>
          </p:nvSpPr>
          <p:spPr bwMode="auto">
            <a:xfrm>
              <a:off x="11485795" y="2359516"/>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2" name="Oval 211">
              <a:extLst>
                <a:ext uri="{FF2B5EF4-FFF2-40B4-BE49-F238E27FC236}">
                  <a16:creationId xmlns:a16="http://schemas.microsoft.com/office/drawing/2014/main" id="{1E6E62C8-68DE-4FD0-AB8F-8981EDA40941}"/>
                </a:ext>
              </a:extLst>
            </p:cNvPr>
            <p:cNvSpPr/>
            <p:nvPr/>
          </p:nvSpPr>
          <p:spPr bwMode="auto">
            <a:xfrm>
              <a:off x="11636908" y="3505744"/>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3" name="Oval 212">
              <a:extLst>
                <a:ext uri="{FF2B5EF4-FFF2-40B4-BE49-F238E27FC236}">
                  <a16:creationId xmlns:a16="http://schemas.microsoft.com/office/drawing/2014/main" id="{42D9EE6E-C492-4B51-B65B-10C76BCFB13A}"/>
                </a:ext>
              </a:extLst>
            </p:cNvPr>
            <p:cNvSpPr/>
            <p:nvPr/>
          </p:nvSpPr>
          <p:spPr bwMode="auto">
            <a:xfrm>
              <a:off x="12281971" y="3826316"/>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4" name="Oval 213">
              <a:extLst>
                <a:ext uri="{FF2B5EF4-FFF2-40B4-BE49-F238E27FC236}">
                  <a16:creationId xmlns:a16="http://schemas.microsoft.com/office/drawing/2014/main" id="{CB710A4B-BC55-4D93-B1AC-B190A6640F85}"/>
                </a:ext>
              </a:extLst>
            </p:cNvPr>
            <p:cNvSpPr/>
            <p:nvPr/>
          </p:nvSpPr>
          <p:spPr bwMode="auto">
            <a:xfrm>
              <a:off x="11563459" y="4040349"/>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5" name="Oval 214">
              <a:extLst>
                <a:ext uri="{FF2B5EF4-FFF2-40B4-BE49-F238E27FC236}">
                  <a16:creationId xmlns:a16="http://schemas.microsoft.com/office/drawing/2014/main" id="{F717B3F0-4950-4A63-8AE1-7299EDBF5888}"/>
                </a:ext>
              </a:extLst>
            </p:cNvPr>
            <p:cNvSpPr/>
            <p:nvPr/>
          </p:nvSpPr>
          <p:spPr bwMode="auto">
            <a:xfrm>
              <a:off x="11761793" y="4672547"/>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6" name="Oval 215">
              <a:extLst>
                <a:ext uri="{FF2B5EF4-FFF2-40B4-BE49-F238E27FC236}">
                  <a16:creationId xmlns:a16="http://schemas.microsoft.com/office/drawing/2014/main" id="{9C02642F-4850-4D64-8084-B9E5636CBDDD}"/>
                </a:ext>
              </a:extLst>
            </p:cNvPr>
            <p:cNvSpPr/>
            <p:nvPr/>
          </p:nvSpPr>
          <p:spPr bwMode="auto">
            <a:xfrm>
              <a:off x="11851147" y="4401112"/>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7" name="Oval 216">
              <a:extLst>
                <a:ext uri="{FF2B5EF4-FFF2-40B4-BE49-F238E27FC236}">
                  <a16:creationId xmlns:a16="http://schemas.microsoft.com/office/drawing/2014/main" id="{E6A332A5-4DA4-4665-B844-6BDBF5B26E6D}"/>
                </a:ext>
              </a:extLst>
            </p:cNvPr>
            <p:cNvSpPr/>
            <p:nvPr/>
          </p:nvSpPr>
          <p:spPr bwMode="auto">
            <a:xfrm>
              <a:off x="11283099" y="4963902"/>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8" name="Oval 217">
              <a:extLst>
                <a:ext uri="{FF2B5EF4-FFF2-40B4-BE49-F238E27FC236}">
                  <a16:creationId xmlns:a16="http://schemas.microsoft.com/office/drawing/2014/main" id="{51614F0B-87C1-4FD5-B599-5F74DEE08516}"/>
                </a:ext>
              </a:extLst>
            </p:cNvPr>
            <p:cNvSpPr/>
            <p:nvPr/>
          </p:nvSpPr>
          <p:spPr bwMode="auto">
            <a:xfrm>
              <a:off x="11263625" y="4698092"/>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19" name="Oval 218">
              <a:extLst>
                <a:ext uri="{FF2B5EF4-FFF2-40B4-BE49-F238E27FC236}">
                  <a16:creationId xmlns:a16="http://schemas.microsoft.com/office/drawing/2014/main" id="{11208E4E-520D-48C2-9DB9-E44D99A9E61C}"/>
                </a:ext>
              </a:extLst>
            </p:cNvPr>
            <p:cNvSpPr/>
            <p:nvPr/>
          </p:nvSpPr>
          <p:spPr bwMode="auto">
            <a:xfrm>
              <a:off x="12385496" y="4958580"/>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0" name="Oval 219">
              <a:extLst>
                <a:ext uri="{FF2B5EF4-FFF2-40B4-BE49-F238E27FC236}">
                  <a16:creationId xmlns:a16="http://schemas.microsoft.com/office/drawing/2014/main" id="{49500665-BE3A-444F-9951-C27E2E1EF8C7}"/>
                </a:ext>
              </a:extLst>
            </p:cNvPr>
            <p:cNvSpPr/>
            <p:nvPr/>
          </p:nvSpPr>
          <p:spPr bwMode="auto">
            <a:xfrm>
              <a:off x="11072008" y="5231377"/>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1" name="Oval 220">
              <a:extLst>
                <a:ext uri="{FF2B5EF4-FFF2-40B4-BE49-F238E27FC236}">
                  <a16:creationId xmlns:a16="http://schemas.microsoft.com/office/drawing/2014/main" id="{B715D693-E777-42D2-B11E-52E00DA96F0D}"/>
                </a:ext>
              </a:extLst>
            </p:cNvPr>
            <p:cNvSpPr/>
            <p:nvPr/>
          </p:nvSpPr>
          <p:spPr bwMode="auto">
            <a:xfrm>
              <a:off x="11161124" y="5770835"/>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2" name="Oval 221">
              <a:extLst>
                <a:ext uri="{FF2B5EF4-FFF2-40B4-BE49-F238E27FC236}">
                  <a16:creationId xmlns:a16="http://schemas.microsoft.com/office/drawing/2014/main" id="{97052A29-79A2-4FAC-AB91-7D2851651A60}"/>
                </a:ext>
              </a:extLst>
            </p:cNvPr>
            <p:cNvSpPr/>
            <p:nvPr/>
          </p:nvSpPr>
          <p:spPr bwMode="auto">
            <a:xfrm>
              <a:off x="12334245" y="5224824"/>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3" name="Freeform: Shape 222">
              <a:extLst>
                <a:ext uri="{FF2B5EF4-FFF2-40B4-BE49-F238E27FC236}">
                  <a16:creationId xmlns:a16="http://schemas.microsoft.com/office/drawing/2014/main" id="{5C4E1639-5730-4C13-B003-911F9DF6BDFA}"/>
                </a:ext>
              </a:extLst>
            </p:cNvPr>
            <p:cNvSpPr/>
            <p:nvPr/>
          </p:nvSpPr>
          <p:spPr bwMode="auto">
            <a:xfrm>
              <a:off x="5670608" y="2400109"/>
              <a:ext cx="2062782" cy="78509"/>
            </a:xfrm>
            <a:custGeom>
              <a:avLst/>
              <a:gdLst>
                <a:gd name="connsiteX0" fmla="*/ 0 w 1364456"/>
                <a:gd name="connsiteY0" fmla="*/ 0 h 50007"/>
                <a:gd name="connsiteX1" fmla="*/ 1257300 w 1364456"/>
                <a:gd name="connsiteY1" fmla="*/ 0 h 50007"/>
                <a:gd name="connsiteX2" fmla="*/ 1364456 w 1364456"/>
                <a:gd name="connsiteY2" fmla="*/ 50007 h 50007"/>
              </a:gdLst>
              <a:ahLst/>
              <a:cxnLst>
                <a:cxn ang="0">
                  <a:pos x="connsiteX0" y="connsiteY0"/>
                </a:cxn>
                <a:cxn ang="0">
                  <a:pos x="connsiteX1" y="connsiteY1"/>
                </a:cxn>
                <a:cxn ang="0">
                  <a:pos x="connsiteX2" y="connsiteY2"/>
                </a:cxn>
              </a:cxnLst>
              <a:rect l="l" t="t" r="r" b="b"/>
              <a:pathLst>
                <a:path w="1364456" h="50007">
                  <a:moveTo>
                    <a:pt x="0" y="0"/>
                  </a:moveTo>
                  <a:lnTo>
                    <a:pt x="1257300" y="0"/>
                  </a:lnTo>
                  <a:lnTo>
                    <a:pt x="1364456" y="50007"/>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4" name="Oval 223">
              <a:extLst>
                <a:ext uri="{FF2B5EF4-FFF2-40B4-BE49-F238E27FC236}">
                  <a16:creationId xmlns:a16="http://schemas.microsoft.com/office/drawing/2014/main" id="{CBDE4A84-5194-4EEB-ABF6-38973E1C6653}"/>
                </a:ext>
              </a:extLst>
            </p:cNvPr>
            <p:cNvSpPr/>
            <p:nvPr/>
          </p:nvSpPr>
          <p:spPr bwMode="auto">
            <a:xfrm>
              <a:off x="8382236" y="1984834"/>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5" name="Oval 224">
              <a:extLst>
                <a:ext uri="{FF2B5EF4-FFF2-40B4-BE49-F238E27FC236}">
                  <a16:creationId xmlns:a16="http://schemas.microsoft.com/office/drawing/2014/main" id="{A38CCFB8-E6A8-4197-9604-6BB6525E86A9}"/>
                </a:ext>
              </a:extLst>
            </p:cNvPr>
            <p:cNvSpPr/>
            <p:nvPr/>
          </p:nvSpPr>
          <p:spPr bwMode="auto">
            <a:xfrm>
              <a:off x="7485300" y="2045804"/>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6" name="Oval 225">
              <a:extLst>
                <a:ext uri="{FF2B5EF4-FFF2-40B4-BE49-F238E27FC236}">
                  <a16:creationId xmlns:a16="http://schemas.microsoft.com/office/drawing/2014/main" id="{FBFBB406-B414-44D3-B1F0-72788712C65D}"/>
                </a:ext>
              </a:extLst>
            </p:cNvPr>
            <p:cNvSpPr/>
            <p:nvPr/>
          </p:nvSpPr>
          <p:spPr bwMode="auto">
            <a:xfrm>
              <a:off x="7944381" y="2232615"/>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7" name="Oval 226">
              <a:extLst>
                <a:ext uri="{FF2B5EF4-FFF2-40B4-BE49-F238E27FC236}">
                  <a16:creationId xmlns:a16="http://schemas.microsoft.com/office/drawing/2014/main" id="{A4F727AB-27D9-4D83-A24C-0DC06599455B}"/>
                </a:ext>
              </a:extLst>
            </p:cNvPr>
            <p:cNvSpPr/>
            <p:nvPr/>
          </p:nvSpPr>
          <p:spPr bwMode="auto">
            <a:xfrm>
              <a:off x="7480364" y="2804449"/>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8" name="Oval 227">
              <a:extLst>
                <a:ext uri="{FF2B5EF4-FFF2-40B4-BE49-F238E27FC236}">
                  <a16:creationId xmlns:a16="http://schemas.microsoft.com/office/drawing/2014/main" id="{E5924650-75DA-4C16-B0B5-DF2C434AEC2B}"/>
                </a:ext>
              </a:extLst>
            </p:cNvPr>
            <p:cNvSpPr/>
            <p:nvPr/>
          </p:nvSpPr>
          <p:spPr bwMode="auto">
            <a:xfrm>
              <a:off x="7307228" y="3165515"/>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29" name="Oval 228">
              <a:extLst>
                <a:ext uri="{FF2B5EF4-FFF2-40B4-BE49-F238E27FC236}">
                  <a16:creationId xmlns:a16="http://schemas.microsoft.com/office/drawing/2014/main" id="{FD72400C-C1A9-46B6-8A4C-20833243F624}"/>
                </a:ext>
              </a:extLst>
            </p:cNvPr>
            <p:cNvSpPr/>
            <p:nvPr/>
          </p:nvSpPr>
          <p:spPr bwMode="auto">
            <a:xfrm>
              <a:off x="7213211" y="3634452"/>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30" name="Oval 229">
              <a:extLst>
                <a:ext uri="{FF2B5EF4-FFF2-40B4-BE49-F238E27FC236}">
                  <a16:creationId xmlns:a16="http://schemas.microsoft.com/office/drawing/2014/main" id="{726C6120-B6C6-488F-87F6-592C7687B07C}"/>
                </a:ext>
              </a:extLst>
            </p:cNvPr>
            <p:cNvSpPr/>
            <p:nvPr/>
          </p:nvSpPr>
          <p:spPr bwMode="auto">
            <a:xfrm>
              <a:off x="7176309" y="3996627"/>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31" name="Oval 230">
              <a:extLst>
                <a:ext uri="{FF2B5EF4-FFF2-40B4-BE49-F238E27FC236}">
                  <a16:creationId xmlns:a16="http://schemas.microsoft.com/office/drawing/2014/main" id="{CC89E7DA-7C34-429C-840F-454770083AC9}"/>
                </a:ext>
              </a:extLst>
            </p:cNvPr>
            <p:cNvSpPr/>
            <p:nvPr/>
          </p:nvSpPr>
          <p:spPr bwMode="auto">
            <a:xfrm>
              <a:off x="7424534" y="4806664"/>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32" name="Oval 231">
              <a:extLst>
                <a:ext uri="{FF2B5EF4-FFF2-40B4-BE49-F238E27FC236}">
                  <a16:creationId xmlns:a16="http://schemas.microsoft.com/office/drawing/2014/main" id="{D8C53EBA-F01F-41AE-B240-19F95E15946A}"/>
                </a:ext>
              </a:extLst>
            </p:cNvPr>
            <p:cNvSpPr/>
            <p:nvPr/>
          </p:nvSpPr>
          <p:spPr bwMode="auto">
            <a:xfrm>
              <a:off x="7459428" y="5156952"/>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33" name="Oval 232">
              <a:extLst>
                <a:ext uri="{FF2B5EF4-FFF2-40B4-BE49-F238E27FC236}">
                  <a16:creationId xmlns:a16="http://schemas.microsoft.com/office/drawing/2014/main" id="{4D715103-F243-4C52-A16B-6484B034B7E0}"/>
                </a:ext>
              </a:extLst>
            </p:cNvPr>
            <p:cNvSpPr/>
            <p:nvPr/>
          </p:nvSpPr>
          <p:spPr bwMode="auto">
            <a:xfrm>
              <a:off x="8166640" y="5620430"/>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34" name="Oval 233">
              <a:extLst>
                <a:ext uri="{FF2B5EF4-FFF2-40B4-BE49-F238E27FC236}">
                  <a16:creationId xmlns:a16="http://schemas.microsoft.com/office/drawing/2014/main" id="{24EA45C8-E318-4BEC-AB2A-071409DBCF7F}"/>
                </a:ext>
              </a:extLst>
            </p:cNvPr>
            <p:cNvSpPr/>
            <p:nvPr/>
          </p:nvSpPr>
          <p:spPr bwMode="auto">
            <a:xfrm>
              <a:off x="7161459" y="5647414"/>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35" name="Freeform: Shape 234">
              <a:extLst>
                <a:ext uri="{FF2B5EF4-FFF2-40B4-BE49-F238E27FC236}">
                  <a16:creationId xmlns:a16="http://schemas.microsoft.com/office/drawing/2014/main" id="{12A57397-7064-4CDC-802D-09C621F21065}"/>
                </a:ext>
              </a:extLst>
            </p:cNvPr>
            <p:cNvSpPr/>
            <p:nvPr/>
          </p:nvSpPr>
          <p:spPr bwMode="auto">
            <a:xfrm>
              <a:off x="10297737" y="5610318"/>
              <a:ext cx="548515" cy="0"/>
            </a:xfrm>
            <a:custGeom>
              <a:avLst/>
              <a:gdLst>
                <a:gd name="connsiteX0" fmla="*/ 0 w 327660"/>
                <a:gd name="connsiteY0" fmla="*/ 0 h 0"/>
                <a:gd name="connsiteX1" fmla="*/ 327660 w 327660"/>
                <a:gd name="connsiteY1" fmla="*/ 0 h 0"/>
              </a:gdLst>
              <a:ahLst/>
              <a:cxnLst>
                <a:cxn ang="0">
                  <a:pos x="connsiteX0" y="connsiteY0"/>
                </a:cxn>
                <a:cxn ang="0">
                  <a:pos x="connsiteX1" y="connsiteY1"/>
                </a:cxn>
              </a:cxnLst>
              <a:rect l="l" t="t" r="r" b="b"/>
              <a:pathLst>
                <a:path w="327660">
                  <a:moveTo>
                    <a:pt x="0" y="0"/>
                  </a:moveTo>
                  <a:lnTo>
                    <a:pt x="32766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16">
                <a:defRPr/>
              </a:pPr>
              <a:endParaRPr lang="en-US" sz="1765">
                <a:solidFill>
                  <a:srgbClr val="FFFFFF"/>
                </a:solidFill>
                <a:latin typeface="Segoe UI Semilight"/>
              </a:endParaRPr>
            </a:p>
          </p:txBody>
        </p:sp>
        <p:sp>
          <p:nvSpPr>
            <p:cNvPr id="236" name="Oval 235">
              <a:extLst>
                <a:ext uri="{FF2B5EF4-FFF2-40B4-BE49-F238E27FC236}">
                  <a16:creationId xmlns:a16="http://schemas.microsoft.com/office/drawing/2014/main" id="{266D8681-5CDD-469F-B799-B22B4F3A5BC3}"/>
                </a:ext>
              </a:extLst>
            </p:cNvPr>
            <p:cNvSpPr/>
            <p:nvPr/>
          </p:nvSpPr>
          <p:spPr bwMode="auto">
            <a:xfrm>
              <a:off x="10767092" y="2688740"/>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37" name="Oval 236">
              <a:extLst>
                <a:ext uri="{FF2B5EF4-FFF2-40B4-BE49-F238E27FC236}">
                  <a16:creationId xmlns:a16="http://schemas.microsoft.com/office/drawing/2014/main" id="{240C924A-4A38-49A3-8FAC-836ADC8BE2E5}"/>
                </a:ext>
              </a:extLst>
            </p:cNvPr>
            <p:cNvSpPr/>
            <p:nvPr/>
          </p:nvSpPr>
          <p:spPr bwMode="auto">
            <a:xfrm>
              <a:off x="10300923" y="2201862"/>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38" name="Oval 237">
              <a:extLst>
                <a:ext uri="{FF2B5EF4-FFF2-40B4-BE49-F238E27FC236}">
                  <a16:creationId xmlns:a16="http://schemas.microsoft.com/office/drawing/2014/main" id="{1BC58BF1-F12A-4ACD-BC5E-2F02B24D16AF}"/>
                </a:ext>
              </a:extLst>
            </p:cNvPr>
            <p:cNvSpPr/>
            <p:nvPr/>
          </p:nvSpPr>
          <p:spPr bwMode="auto">
            <a:xfrm>
              <a:off x="9147998" y="1795911"/>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39" name="Oval 238">
              <a:extLst>
                <a:ext uri="{FF2B5EF4-FFF2-40B4-BE49-F238E27FC236}">
                  <a16:creationId xmlns:a16="http://schemas.microsoft.com/office/drawing/2014/main" id="{958E1630-74F9-4005-89AE-183A2D134050}"/>
                </a:ext>
              </a:extLst>
            </p:cNvPr>
            <p:cNvSpPr/>
            <p:nvPr/>
          </p:nvSpPr>
          <p:spPr bwMode="auto">
            <a:xfrm>
              <a:off x="10645684" y="5226055"/>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40" name="Oval 239">
              <a:extLst>
                <a:ext uri="{FF2B5EF4-FFF2-40B4-BE49-F238E27FC236}">
                  <a16:creationId xmlns:a16="http://schemas.microsoft.com/office/drawing/2014/main" id="{092294B6-7457-44FD-8A05-4719D0C3C5F2}"/>
                </a:ext>
              </a:extLst>
            </p:cNvPr>
            <p:cNvSpPr/>
            <p:nvPr/>
          </p:nvSpPr>
          <p:spPr bwMode="auto">
            <a:xfrm>
              <a:off x="10744368" y="5554538"/>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41" name="Oval 240">
              <a:extLst>
                <a:ext uri="{FF2B5EF4-FFF2-40B4-BE49-F238E27FC236}">
                  <a16:creationId xmlns:a16="http://schemas.microsoft.com/office/drawing/2014/main" id="{A7EC0754-BD7B-490B-9B05-D5B702DB645B}"/>
                </a:ext>
              </a:extLst>
            </p:cNvPr>
            <p:cNvSpPr/>
            <p:nvPr/>
          </p:nvSpPr>
          <p:spPr bwMode="auto">
            <a:xfrm>
              <a:off x="7711072" y="2457886"/>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sp>
          <p:nvSpPr>
            <p:cNvPr id="242" name="Oval 241">
              <a:extLst>
                <a:ext uri="{FF2B5EF4-FFF2-40B4-BE49-F238E27FC236}">
                  <a16:creationId xmlns:a16="http://schemas.microsoft.com/office/drawing/2014/main" id="{B7535266-123E-43DA-B22D-508806DE69BA}"/>
                </a:ext>
              </a:extLst>
            </p:cNvPr>
            <p:cNvSpPr/>
            <p:nvPr/>
          </p:nvSpPr>
          <p:spPr bwMode="auto">
            <a:xfrm>
              <a:off x="11131972" y="3814676"/>
              <a:ext cx="102501" cy="106444"/>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765">
                <a:solidFill>
                  <a:srgbClr val="FFFFFF"/>
                </a:solidFill>
                <a:latin typeface="Segoe UI Semilight"/>
              </a:endParaRPr>
            </a:p>
          </p:txBody>
        </p:sp>
        <p:pic>
          <p:nvPicPr>
            <p:cNvPr id="146" name="Picture 145">
              <a:extLst>
                <a:ext uri="{FF2B5EF4-FFF2-40B4-BE49-F238E27FC236}">
                  <a16:creationId xmlns:a16="http://schemas.microsoft.com/office/drawing/2014/main" id="{46D33438-C74B-4C87-A321-BAD93C59FF6B}"/>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9350778" y="2132819"/>
              <a:ext cx="1120844" cy="886824"/>
            </a:xfrm>
            <a:prstGeom prst="rect">
              <a:avLst/>
            </a:prstGeom>
          </p:spPr>
        </p:pic>
        <p:pic>
          <p:nvPicPr>
            <p:cNvPr id="147" name="Picture 2" descr="Image result for oracle">
              <a:extLst>
                <a:ext uri="{FF2B5EF4-FFF2-40B4-BE49-F238E27FC236}">
                  <a16:creationId xmlns:a16="http://schemas.microsoft.com/office/drawing/2014/main" id="{0D89FC6E-53C5-4B0F-85B9-EEAD2675F34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21782" y="3023724"/>
              <a:ext cx="1571785" cy="390024"/>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Image result for sap">
              <a:extLst>
                <a:ext uri="{FF2B5EF4-FFF2-40B4-BE49-F238E27FC236}">
                  <a16:creationId xmlns:a16="http://schemas.microsoft.com/office/drawing/2014/main" id="{31B4FB52-93B8-4176-91E6-7C953797B46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02735" y="4823817"/>
              <a:ext cx="1232777" cy="652899"/>
            </a:xfrm>
            <a:prstGeom prst="rect">
              <a:avLst/>
            </a:prstGeom>
            <a:noFill/>
            <a:extLst>
              <a:ext uri="{909E8E84-426E-40DD-AFC4-6F175D3DCCD1}">
                <a14:hiddenFill xmlns:a14="http://schemas.microsoft.com/office/drawing/2010/main">
                  <a:solidFill>
                    <a:srgbClr val="FFFFFF"/>
                  </a:solidFill>
                </a14:hiddenFill>
              </a:ext>
            </a:extLst>
          </p:spPr>
        </p:pic>
      </p:grpSp>
      <p:pic>
        <p:nvPicPr>
          <p:cNvPr id="138" name="Picture 137" descr="A laptop with logos on the screen">
            <a:extLst>
              <a:ext uri="{FF2B5EF4-FFF2-40B4-BE49-F238E27FC236}">
                <a16:creationId xmlns:a16="http://schemas.microsoft.com/office/drawing/2014/main" id="{F9B6F840-F82A-4885-9836-0F73DFFE0A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86109" y="848591"/>
            <a:ext cx="8246798" cy="6044408"/>
          </a:xfrm>
          <a:prstGeom prst="rect">
            <a:avLst/>
          </a:prstGeom>
        </p:spPr>
      </p:pic>
    </p:spTree>
    <p:extLst>
      <p:ext uri="{BB962C8B-B14F-4D97-AF65-F5344CB8AC3E}">
        <p14:creationId xmlns:p14="http://schemas.microsoft.com/office/powerpoint/2010/main" val="1605078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02FD6-9B1F-4A98-A6ED-107920183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49"/>
            <a:ext cx="12192000" cy="6665301"/>
          </a:xfrm>
          <a:prstGeom prst="rect">
            <a:avLst/>
          </a:prstGeom>
        </p:spPr>
      </p:pic>
      <p:sp>
        <p:nvSpPr>
          <p:cNvPr id="4" name="TextBox 3">
            <a:extLst>
              <a:ext uri="{FF2B5EF4-FFF2-40B4-BE49-F238E27FC236}">
                <a16:creationId xmlns:a16="http://schemas.microsoft.com/office/drawing/2014/main" id="{2968BB62-5941-4DFA-A4D9-48B98C11A2D8}"/>
              </a:ext>
            </a:extLst>
          </p:cNvPr>
          <p:cNvSpPr txBox="1"/>
          <p:nvPr/>
        </p:nvSpPr>
        <p:spPr>
          <a:xfrm>
            <a:off x="905522" y="5193437"/>
            <a:ext cx="10306975" cy="369332"/>
          </a:xfrm>
          <a:prstGeom prst="rect">
            <a:avLst/>
          </a:prstGeom>
          <a:noFill/>
        </p:spPr>
        <p:txBody>
          <a:bodyPr wrap="square" rtlCol="0">
            <a:spAutoFit/>
          </a:bodyPr>
          <a:lstStyle/>
          <a:p>
            <a:r>
              <a:rPr lang="en-GB" dirty="0">
                <a:hlinkClick r:id="rId3"/>
              </a:rPr>
              <a:t>https://docs.microsoft.com/en-us/learn/certifications/exams/pl-900</a:t>
            </a:r>
            <a:endParaRPr lang="en-GB" dirty="0"/>
          </a:p>
        </p:txBody>
      </p:sp>
    </p:spTree>
    <p:extLst>
      <p:ext uri="{BB962C8B-B14F-4D97-AF65-F5344CB8AC3E}">
        <p14:creationId xmlns:p14="http://schemas.microsoft.com/office/powerpoint/2010/main" val="3956346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p:txBody>
          <a:bodyPr/>
          <a:lstStyle/>
          <a:p>
            <a:r>
              <a:rPr lang="en-US" dirty="0"/>
              <a:t>Power BI data sources</a:t>
            </a:r>
            <a:endParaRPr lang="en-US" sz="3529" dirty="0">
              <a:solidFill>
                <a:schemeClr val="tx2"/>
              </a:solidFill>
            </a:endParaRPr>
          </a:p>
        </p:txBody>
      </p:sp>
      <p:grpSp>
        <p:nvGrpSpPr>
          <p:cNvPr id="33" name="Group 32">
            <a:extLst>
              <a:ext uri="{FF2B5EF4-FFF2-40B4-BE49-F238E27FC236}">
                <a16:creationId xmlns:a16="http://schemas.microsoft.com/office/drawing/2014/main" id="{C4675095-C361-4B05-B6CD-83F3299700A4}"/>
              </a:ext>
              <a:ext uri="{C183D7F6-B498-43B3-948B-1728B52AA6E4}">
                <adec:decorative xmlns:adec="http://schemas.microsoft.com/office/drawing/2017/decorative" val="1"/>
              </a:ext>
            </a:extLst>
          </p:cNvPr>
          <p:cNvGrpSpPr/>
          <p:nvPr/>
        </p:nvGrpSpPr>
        <p:grpSpPr>
          <a:xfrm>
            <a:off x="334383" y="1375638"/>
            <a:ext cx="1553702" cy="4756039"/>
            <a:chOff x="341087" y="1722041"/>
            <a:chExt cx="1584857" cy="4851408"/>
          </a:xfrm>
        </p:grpSpPr>
        <p:grpSp>
          <p:nvGrpSpPr>
            <p:cNvPr id="36" name="Group 35">
              <a:extLst>
                <a:ext uri="{FF2B5EF4-FFF2-40B4-BE49-F238E27FC236}">
                  <a16:creationId xmlns:a16="http://schemas.microsoft.com/office/drawing/2014/main" id="{4D2446AC-644B-498E-A864-E13EE30B1726}"/>
                </a:ext>
              </a:extLst>
            </p:cNvPr>
            <p:cNvGrpSpPr/>
            <p:nvPr/>
          </p:nvGrpSpPr>
          <p:grpSpPr>
            <a:xfrm>
              <a:off x="341087" y="1825386"/>
              <a:ext cx="1430005" cy="4748063"/>
              <a:chOff x="341087" y="1825386"/>
              <a:chExt cx="1430005" cy="4748063"/>
            </a:xfrm>
          </p:grpSpPr>
          <p:pic>
            <p:nvPicPr>
              <p:cNvPr id="42" name="Picture 41">
                <a:extLst>
                  <a:ext uri="{FF2B5EF4-FFF2-40B4-BE49-F238E27FC236}">
                    <a16:creationId xmlns:a16="http://schemas.microsoft.com/office/drawing/2014/main" id="{92854307-D520-453F-8568-36684C165981}"/>
                  </a:ext>
                </a:extLst>
              </p:cNvPr>
              <p:cNvPicPr>
                <a:picLocks noChangeAspect="1"/>
              </p:cNvPicPr>
              <p:nvPr/>
            </p:nvPicPr>
            <p:blipFill rotWithShape="1">
              <a:blip r:embed="rId3"/>
              <a:srcRect l="540" t="-539" r="63041" b="539"/>
              <a:stretch/>
            </p:blipFill>
            <p:spPr>
              <a:xfrm>
                <a:off x="426077" y="1825386"/>
                <a:ext cx="1147055" cy="2214879"/>
              </a:xfrm>
              <a:prstGeom prst="rect">
                <a:avLst/>
              </a:prstGeom>
            </p:spPr>
          </p:pic>
          <p:pic>
            <p:nvPicPr>
              <p:cNvPr id="43" name="Picture 42">
                <a:extLst>
                  <a:ext uri="{FF2B5EF4-FFF2-40B4-BE49-F238E27FC236}">
                    <a16:creationId xmlns:a16="http://schemas.microsoft.com/office/drawing/2014/main" id="{F1CE7832-4996-4665-B4D6-8FF6D788D5AB}"/>
                  </a:ext>
                </a:extLst>
              </p:cNvPr>
              <p:cNvPicPr>
                <a:picLocks noChangeAspect="1"/>
              </p:cNvPicPr>
              <p:nvPr/>
            </p:nvPicPr>
            <p:blipFill>
              <a:blip r:embed="rId4"/>
              <a:stretch>
                <a:fillRect/>
              </a:stretch>
            </p:blipFill>
            <p:spPr>
              <a:xfrm>
                <a:off x="341087" y="3941057"/>
                <a:ext cx="1419724" cy="1128339"/>
              </a:xfrm>
              <a:prstGeom prst="rect">
                <a:avLst/>
              </a:prstGeom>
            </p:spPr>
          </p:pic>
          <p:pic>
            <p:nvPicPr>
              <p:cNvPr id="44" name="Picture 43">
                <a:extLst>
                  <a:ext uri="{FF2B5EF4-FFF2-40B4-BE49-F238E27FC236}">
                    <a16:creationId xmlns:a16="http://schemas.microsoft.com/office/drawing/2014/main" id="{39BA7498-87F5-4863-8CE8-E0F125F0C00B}"/>
                  </a:ext>
                </a:extLst>
              </p:cNvPr>
              <p:cNvPicPr>
                <a:picLocks noChangeAspect="1"/>
              </p:cNvPicPr>
              <p:nvPr/>
            </p:nvPicPr>
            <p:blipFill rotWithShape="1">
              <a:blip r:embed="rId5"/>
              <a:srcRect r="31361" b="60368"/>
              <a:stretch/>
            </p:blipFill>
            <p:spPr>
              <a:xfrm>
                <a:off x="367352" y="4979011"/>
                <a:ext cx="1403740" cy="1594438"/>
              </a:xfrm>
              <a:prstGeom prst="rect">
                <a:avLst/>
              </a:prstGeom>
            </p:spPr>
          </p:pic>
        </p:grpSp>
        <p:cxnSp>
          <p:nvCxnSpPr>
            <p:cNvPr id="40" name="Straight Connector 39">
              <a:extLst>
                <a:ext uri="{FF2B5EF4-FFF2-40B4-BE49-F238E27FC236}">
                  <a16:creationId xmlns:a16="http://schemas.microsoft.com/office/drawing/2014/main" id="{AD795E71-E6B3-4CFD-AFF5-DEBF4CA3EF75}"/>
                </a:ext>
              </a:extLst>
            </p:cNvPr>
            <p:cNvCxnSpPr>
              <a:cxnSpLocks/>
            </p:cNvCxnSpPr>
            <p:nvPr/>
          </p:nvCxnSpPr>
          <p:spPr>
            <a:xfrm flipV="1">
              <a:off x="462904" y="1722041"/>
              <a:ext cx="146304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8717740-2AFD-4FD9-AF28-BD4C8CB02B4A}"/>
              </a:ext>
              <a:ext uri="{C183D7F6-B498-43B3-948B-1728B52AA6E4}">
                <adec:decorative xmlns:adec="http://schemas.microsoft.com/office/drawing/2017/decorative" val="1"/>
              </a:ext>
            </a:extLst>
          </p:cNvPr>
          <p:cNvGrpSpPr/>
          <p:nvPr/>
        </p:nvGrpSpPr>
        <p:grpSpPr>
          <a:xfrm>
            <a:off x="1864761" y="1375639"/>
            <a:ext cx="2066117" cy="4772828"/>
            <a:chOff x="1902152" y="1722041"/>
            <a:chExt cx="2107547" cy="4868533"/>
          </a:xfrm>
        </p:grpSpPr>
        <p:grpSp>
          <p:nvGrpSpPr>
            <p:cNvPr id="46" name="Group 45">
              <a:extLst>
                <a:ext uri="{FF2B5EF4-FFF2-40B4-BE49-F238E27FC236}">
                  <a16:creationId xmlns:a16="http://schemas.microsoft.com/office/drawing/2014/main" id="{24A6222F-E465-4E86-A0AD-B7ED23785D62}"/>
                </a:ext>
              </a:extLst>
            </p:cNvPr>
            <p:cNvGrpSpPr/>
            <p:nvPr/>
          </p:nvGrpSpPr>
          <p:grpSpPr>
            <a:xfrm>
              <a:off x="1902152" y="1744291"/>
              <a:ext cx="2070421" cy="4846283"/>
              <a:chOff x="1760811" y="1744291"/>
              <a:chExt cx="2070421" cy="4846283"/>
            </a:xfrm>
          </p:grpSpPr>
          <p:pic>
            <p:nvPicPr>
              <p:cNvPr id="48" name="Picture 47">
                <a:extLst>
                  <a:ext uri="{FF2B5EF4-FFF2-40B4-BE49-F238E27FC236}">
                    <a16:creationId xmlns:a16="http://schemas.microsoft.com/office/drawing/2014/main" id="{A0AF5B78-B551-4F64-B769-6502E7415CF0}"/>
                  </a:ext>
                </a:extLst>
              </p:cNvPr>
              <p:cNvPicPr>
                <a:picLocks noChangeAspect="1"/>
              </p:cNvPicPr>
              <p:nvPr/>
            </p:nvPicPr>
            <p:blipFill rotWithShape="1">
              <a:blip r:embed="rId5"/>
              <a:srcRect t="42235"/>
              <a:stretch/>
            </p:blipFill>
            <p:spPr>
              <a:xfrm>
                <a:off x="1760811" y="2013299"/>
                <a:ext cx="2045117" cy="2323965"/>
              </a:xfrm>
              <a:prstGeom prst="rect">
                <a:avLst/>
              </a:prstGeom>
            </p:spPr>
          </p:pic>
          <p:pic>
            <p:nvPicPr>
              <p:cNvPr id="49" name="Picture 48">
                <a:extLst>
                  <a:ext uri="{FF2B5EF4-FFF2-40B4-BE49-F238E27FC236}">
                    <a16:creationId xmlns:a16="http://schemas.microsoft.com/office/drawing/2014/main" id="{B316EE20-AD30-4F3A-BFAE-CB44A29B31F0}"/>
                  </a:ext>
                </a:extLst>
              </p:cNvPr>
              <p:cNvPicPr>
                <a:picLocks noChangeAspect="1"/>
              </p:cNvPicPr>
              <p:nvPr/>
            </p:nvPicPr>
            <p:blipFill rotWithShape="1">
              <a:blip r:embed="rId6"/>
              <a:srcRect b="32278"/>
              <a:stretch/>
            </p:blipFill>
            <p:spPr>
              <a:xfrm>
                <a:off x="1803461" y="4337263"/>
                <a:ext cx="1478793" cy="2253311"/>
              </a:xfrm>
              <a:prstGeom prst="rect">
                <a:avLst/>
              </a:prstGeom>
            </p:spPr>
          </p:pic>
          <p:pic>
            <p:nvPicPr>
              <p:cNvPr id="50" name="Picture 49">
                <a:extLst>
                  <a:ext uri="{FF2B5EF4-FFF2-40B4-BE49-F238E27FC236}">
                    <a16:creationId xmlns:a16="http://schemas.microsoft.com/office/drawing/2014/main" id="{977E7BA4-67F2-4D25-B8A3-55E04CC6581F}"/>
                  </a:ext>
                </a:extLst>
              </p:cNvPr>
              <p:cNvPicPr>
                <a:picLocks noChangeAspect="1"/>
              </p:cNvPicPr>
              <p:nvPr/>
            </p:nvPicPr>
            <p:blipFill rotWithShape="1">
              <a:blip r:embed="rId5"/>
              <a:srcRect b="93161"/>
              <a:stretch/>
            </p:blipFill>
            <p:spPr>
              <a:xfrm>
                <a:off x="1786115" y="1744291"/>
                <a:ext cx="2045117" cy="275125"/>
              </a:xfrm>
              <a:prstGeom prst="rect">
                <a:avLst/>
              </a:prstGeom>
            </p:spPr>
          </p:pic>
        </p:grpSp>
        <p:cxnSp>
          <p:nvCxnSpPr>
            <p:cNvPr id="47" name="Straight Connector 46">
              <a:extLst>
                <a:ext uri="{FF2B5EF4-FFF2-40B4-BE49-F238E27FC236}">
                  <a16:creationId xmlns:a16="http://schemas.microsoft.com/office/drawing/2014/main" id="{87FDC135-C65F-4949-8EDB-B19828B190F9}"/>
                </a:ext>
              </a:extLst>
            </p:cNvPr>
            <p:cNvCxnSpPr>
              <a:cxnSpLocks/>
            </p:cNvCxnSpPr>
            <p:nvPr/>
          </p:nvCxnSpPr>
          <p:spPr>
            <a:xfrm flipV="1">
              <a:off x="1998019" y="1722041"/>
              <a:ext cx="201168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8C21AD2-89D0-4918-8FB2-B2F48B5CAE50}"/>
              </a:ext>
              <a:ext uri="{C183D7F6-B498-43B3-948B-1728B52AA6E4}">
                <adec:decorative xmlns:adec="http://schemas.microsoft.com/office/drawing/2017/decorative" val="1"/>
              </a:ext>
            </a:extLst>
          </p:cNvPr>
          <p:cNvGrpSpPr/>
          <p:nvPr/>
        </p:nvGrpSpPr>
        <p:grpSpPr>
          <a:xfrm>
            <a:off x="3934617" y="1375638"/>
            <a:ext cx="2039053" cy="4828377"/>
            <a:chOff x="4013514" y="1722041"/>
            <a:chExt cx="2079940" cy="4925196"/>
          </a:xfrm>
        </p:grpSpPr>
        <p:grpSp>
          <p:nvGrpSpPr>
            <p:cNvPr id="52" name="Group 51">
              <a:extLst>
                <a:ext uri="{FF2B5EF4-FFF2-40B4-BE49-F238E27FC236}">
                  <a16:creationId xmlns:a16="http://schemas.microsoft.com/office/drawing/2014/main" id="{39A0A9FF-C804-4D01-A5BF-632EC7C9711D}"/>
                </a:ext>
              </a:extLst>
            </p:cNvPr>
            <p:cNvGrpSpPr/>
            <p:nvPr/>
          </p:nvGrpSpPr>
          <p:grpSpPr>
            <a:xfrm>
              <a:off x="4013514" y="1753077"/>
              <a:ext cx="2057127" cy="4894160"/>
              <a:chOff x="3713979" y="1753077"/>
              <a:chExt cx="2057127" cy="4894160"/>
            </a:xfrm>
          </p:grpSpPr>
          <p:pic>
            <p:nvPicPr>
              <p:cNvPr id="54" name="Picture 53">
                <a:extLst>
                  <a:ext uri="{FF2B5EF4-FFF2-40B4-BE49-F238E27FC236}">
                    <a16:creationId xmlns:a16="http://schemas.microsoft.com/office/drawing/2014/main" id="{119CFF7C-1A86-415E-9138-D0A186BF1430}"/>
                  </a:ext>
                </a:extLst>
              </p:cNvPr>
              <p:cNvPicPr>
                <a:picLocks noChangeAspect="1"/>
              </p:cNvPicPr>
              <p:nvPr/>
            </p:nvPicPr>
            <p:blipFill>
              <a:blip r:embed="rId7"/>
              <a:stretch>
                <a:fillRect/>
              </a:stretch>
            </p:blipFill>
            <p:spPr>
              <a:xfrm>
                <a:off x="3713979" y="3055865"/>
                <a:ext cx="2057127" cy="3591372"/>
              </a:xfrm>
              <a:prstGeom prst="rect">
                <a:avLst/>
              </a:prstGeom>
            </p:spPr>
          </p:pic>
          <p:pic>
            <p:nvPicPr>
              <p:cNvPr id="55" name="Picture 54">
                <a:extLst>
                  <a:ext uri="{FF2B5EF4-FFF2-40B4-BE49-F238E27FC236}">
                    <a16:creationId xmlns:a16="http://schemas.microsoft.com/office/drawing/2014/main" id="{39DC3B22-2003-4630-AC83-5636B8175A64}"/>
                  </a:ext>
                </a:extLst>
              </p:cNvPr>
              <p:cNvPicPr>
                <a:picLocks noChangeAspect="1"/>
              </p:cNvPicPr>
              <p:nvPr/>
            </p:nvPicPr>
            <p:blipFill rotWithShape="1">
              <a:blip r:embed="rId6"/>
              <a:srcRect t="66888"/>
              <a:stretch/>
            </p:blipFill>
            <p:spPr>
              <a:xfrm>
                <a:off x="3735426" y="1939008"/>
                <a:ext cx="1478793" cy="1101721"/>
              </a:xfrm>
              <a:prstGeom prst="rect">
                <a:avLst/>
              </a:prstGeom>
            </p:spPr>
          </p:pic>
          <p:pic>
            <p:nvPicPr>
              <p:cNvPr id="56" name="Picture 55">
                <a:extLst>
                  <a:ext uri="{FF2B5EF4-FFF2-40B4-BE49-F238E27FC236}">
                    <a16:creationId xmlns:a16="http://schemas.microsoft.com/office/drawing/2014/main" id="{C512EBA1-01FF-4468-BB23-B5830032236E}"/>
                  </a:ext>
                </a:extLst>
              </p:cNvPr>
              <p:cNvPicPr>
                <a:picLocks noChangeAspect="1"/>
              </p:cNvPicPr>
              <p:nvPr/>
            </p:nvPicPr>
            <p:blipFill rotWithShape="1">
              <a:blip r:embed="rId5"/>
              <a:srcRect b="93161"/>
              <a:stretch/>
            </p:blipFill>
            <p:spPr>
              <a:xfrm>
                <a:off x="3753889" y="1753077"/>
                <a:ext cx="1934140" cy="260195"/>
              </a:xfrm>
              <a:prstGeom prst="rect">
                <a:avLst/>
              </a:prstGeom>
            </p:spPr>
          </p:pic>
        </p:grpSp>
        <p:cxnSp>
          <p:nvCxnSpPr>
            <p:cNvPr id="53" name="Straight Connector 52">
              <a:extLst>
                <a:ext uri="{FF2B5EF4-FFF2-40B4-BE49-F238E27FC236}">
                  <a16:creationId xmlns:a16="http://schemas.microsoft.com/office/drawing/2014/main" id="{3F77542C-0EDD-4B91-8567-073EC2AF0BD2}"/>
                </a:ext>
              </a:extLst>
            </p:cNvPr>
            <p:cNvCxnSpPr>
              <a:cxnSpLocks/>
            </p:cNvCxnSpPr>
            <p:nvPr/>
          </p:nvCxnSpPr>
          <p:spPr>
            <a:xfrm flipV="1">
              <a:off x="4081774" y="1722041"/>
              <a:ext cx="201168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67ECC6DF-E5B1-4727-A4D7-8577D8BC879A}"/>
              </a:ext>
              <a:ext uri="{C183D7F6-B498-43B3-948B-1728B52AA6E4}">
                <adec:decorative xmlns:adec="http://schemas.microsoft.com/office/drawing/2017/decorative" val="1"/>
              </a:ext>
            </a:extLst>
          </p:cNvPr>
          <p:cNvGrpSpPr/>
          <p:nvPr/>
        </p:nvGrpSpPr>
        <p:grpSpPr>
          <a:xfrm>
            <a:off x="5988458" y="1375638"/>
            <a:ext cx="2053113" cy="4756039"/>
            <a:chOff x="6108539" y="1722041"/>
            <a:chExt cx="2094282" cy="4851407"/>
          </a:xfrm>
        </p:grpSpPr>
        <p:grpSp>
          <p:nvGrpSpPr>
            <p:cNvPr id="58" name="Group 57">
              <a:extLst>
                <a:ext uri="{FF2B5EF4-FFF2-40B4-BE49-F238E27FC236}">
                  <a16:creationId xmlns:a16="http://schemas.microsoft.com/office/drawing/2014/main" id="{854BA007-D71F-48D1-9954-EB6DA4F3ECE5}"/>
                </a:ext>
              </a:extLst>
            </p:cNvPr>
            <p:cNvGrpSpPr/>
            <p:nvPr/>
          </p:nvGrpSpPr>
          <p:grpSpPr>
            <a:xfrm>
              <a:off x="6108539" y="1770757"/>
              <a:ext cx="2094282" cy="4802691"/>
              <a:chOff x="5709741" y="1770757"/>
              <a:chExt cx="2094282" cy="4802691"/>
            </a:xfrm>
          </p:grpSpPr>
          <p:pic>
            <p:nvPicPr>
              <p:cNvPr id="60" name="Picture 59">
                <a:extLst>
                  <a:ext uri="{FF2B5EF4-FFF2-40B4-BE49-F238E27FC236}">
                    <a16:creationId xmlns:a16="http://schemas.microsoft.com/office/drawing/2014/main" id="{A9ED1EC2-CD12-4D29-B058-564C663AD4F9}"/>
                  </a:ext>
                </a:extLst>
              </p:cNvPr>
              <p:cNvPicPr>
                <a:picLocks noChangeAspect="1"/>
              </p:cNvPicPr>
              <p:nvPr/>
            </p:nvPicPr>
            <p:blipFill>
              <a:blip r:embed="rId8"/>
              <a:stretch>
                <a:fillRect/>
              </a:stretch>
            </p:blipFill>
            <p:spPr>
              <a:xfrm>
                <a:off x="5709741" y="1770757"/>
                <a:ext cx="2094282" cy="3719255"/>
              </a:xfrm>
              <a:prstGeom prst="rect">
                <a:avLst/>
              </a:prstGeom>
            </p:spPr>
          </p:pic>
          <p:pic>
            <p:nvPicPr>
              <p:cNvPr id="61" name="Picture 60">
                <a:extLst>
                  <a:ext uri="{FF2B5EF4-FFF2-40B4-BE49-F238E27FC236}">
                    <a16:creationId xmlns:a16="http://schemas.microsoft.com/office/drawing/2014/main" id="{0747FBAC-0AF2-4845-807B-944EF899AE92}"/>
                  </a:ext>
                </a:extLst>
              </p:cNvPr>
              <p:cNvPicPr>
                <a:picLocks noChangeAspect="1"/>
              </p:cNvPicPr>
              <p:nvPr/>
            </p:nvPicPr>
            <p:blipFill>
              <a:blip r:embed="rId9"/>
              <a:stretch>
                <a:fillRect/>
              </a:stretch>
            </p:blipFill>
            <p:spPr>
              <a:xfrm>
                <a:off x="5720260" y="5598535"/>
                <a:ext cx="1370148" cy="974913"/>
              </a:xfrm>
              <a:prstGeom prst="rect">
                <a:avLst/>
              </a:prstGeom>
            </p:spPr>
          </p:pic>
        </p:grpSp>
        <p:cxnSp>
          <p:nvCxnSpPr>
            <p:cNvPr id="59" name="Straight Connector 58">
              <a:extLst>
                <a:ext uri="{FF2B5EF4-FFF2-40B4-BE49-F238E27FC236}">
                  <a16:creationId xmlns:a16="http://schemas.microsoft.com/office/drawing/2014/main" id="{903A27A5-E2EA-4845-9AB7-19BE62AEADFB}"/>
                </a:ext>
              </a:extLst>
            </p:cNvPr>
            <p:cNvCxnSpPr>
              <a:cxnSpLocks/>
            </p:cNvCxnSpPr>
            <p:nvPr/>
          </p:nvCxnSpPr>
          <p:spPr>
            <a:xfrm flipV="1">
              <a:off x="6165529" y="1722041"/>
              <a:ext cx="201168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9E18976-761A-4191-927A-349B198DE005}"/>
              </a:ext>
              <a:ext uri="{C183D7F6-B498-43B3-948B-1728B52AA6E4}">
                <adec:decorative xmlns:adec="http://schemas.microsoft.com/office/drawing/2017/decorative" val="1"/>
              </a:ext>
            </a:extLst>
          </p:cNvPr>
          <p:cNvGrpSpPr/>
          <p:nvPr/>
        </p:nvGrpSpPr>
        <p:grpSpPr>
          <a:xfrm>
            <a:off x="8032367" y="1375638"/>
            <a:ext cx="2026889" cy="4879368"/>
            <a:chOff x="8193432" y="1722041"/>
            <a:chExt cx="2067532" cy="4977209"/>
          </a:xfrm>
        </p:grpSpPr>
        <p:grpSp>
          <p:nvGrpSpPr>
            <p:cNvPr id="63" name="Group 62">
              <a:extLst>
                <a:ext uri="{FF2B5EF4-FFF2-40B4-BE49-F238E27FC236}">
                  <a16:creationId xmlns:a16="http://schemas.microsoft.com/office/drawing/2014/main" id="{957EB30E-53B5-4F0D-9624-E00364D2F104}"/>
                </a:ext>
              </a:extLst>
            </p:cNvPr>
            <p:cNvGrpSpPr/>
            <p:nvPr/>
          </p:nvGrpSpPr>
          <p:grpSpPr>
            <a:xfrm>
              <a:off x="8193432" y="1767626"/>
              <a:ext cx="1976921" cy="4931624"/>
              <a:chOff x="7759303" y="1767626"/>
              <a:chExt cx="1976921" cy="4931624"/>
            </a:xfrm>
          </p:grpSpPr>
          <p:pic>
            <p:nvPicPr>
              <p:cNvPr id="65" name="Picture 64">
                <a:extLst>
                  <a:ext uri="{FF2B5EF4-FFF2-40B4-BE49-F238E27FC236}">
                    <a16:creationId xmlns:a16="http://schemas.microsoft.com/office/drawing/2014/main" id="{9B6675A4-942A-4138-ADE4-7ADAEFF867A3}"/>
                  </a:ext>
                </a:extLst>
              </p:cNvPr>
              <p:cNvPicPr>
                <a:picLocks noChangeAspect="1"/>
              </p:cNvPicPr>
              <p:nvPr/>
            </p:nvPicPr>
            <p:blipFill>
              <a:blip r:embed="rId10"/>
              <a:stretch>
                <a:fillRect/>
              </a:stretch>
            </p:blipFill>
            <p:spPr>
              <a:xfrm>
                <a:off x="7759303" y="1767626"/>
                <a:ext cx="1898225" cy="3913170"/>
              </a:xfrm>
              <a:prstGeom prst="rect">
                <a:avLst/>
              </a:prstGeom>
            </p:spPr>
          </p:pic>
          <p:pic>
            <p:nvPicPr>
              <p:cNvPr id="66" name="Picture 65">
                <a:extLst>
                  <a:ext uri="{FF2B5EF4-FFF2-40B4-BE49-F238E27FC236}">
                    <a16:creationId xmlns:a16="http://schemas.microsoft.com/office/drawing/2014/main" id="{538BA482-3651-4357-A674-11ECC3376DD7}"/>
                  </a:ext>
                </a:extLst>
              </p:cNvPr>
              <p:cNvPicPr>
                <a:picLocks noChangeAspect="1"/>
              </p:cNvPicPr>
              <p:nvPr/>
            </p:nvPicPr>
            <p:blipFill>
              <a:blip r:embed="rId11"/>
              <a:stretch>
                <a:fillRect/>
              </a:stretch>
            </p:blipFill>
            <p:spPr>
              <a:xfrm>
                <a:off x="7823896" y="5724337"/>
                <a:ext cx="1912328" cy="974913"/>
              </a:xfrm>
              <a:prstGeom prst="rect">
                <a:avLst/>
              </a:prstGeom>
            </p:spPr>
          </p:pic>
        </p:grpSp>
        <p:cxnSp>
          <p:nvCxnSpPr>
            <p:cNvPr id="64" name="Straight Connector 63">
              <a:extLst>
                <a:ext uri="{FF2B5EF4-FFF2-40B4-BE49-F238E27FC236}">
                  <a16:creationId xmlns:a16="http://schemas.microsoft.com/office/drawing/2014/main" id="{2118356A-1A41-4A15-A741-188B080BCB1B}"/>
                </a:ext>
              </a:extLst>
            </p:cNvPr>
            <p:cNvCxnSpPr>
              <a:cxnSpLocks/>
            </p:cNvCxnSpPr>
            <p:nvPr/>
          </p:nvCxnSpPr>
          <p:spPr>
            <a:xfrm flipV="1">
              <a:off x="8249284" y="1722041"/>
              <a:ext cx="201168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83BAB44F-1420-4DF1-970C-8297A4799526}"/>
              </a:ext>
              <a:ext uri="{C183D7F6-B498-43B3-948B-1728B52AA6E4}">
                <adec:decorative xmlns:adec="http://schemas.microsoft.com/office/drawing/2017/decorative" val="1"/>
              </a:ext>
            </a:extLst>
          </p:cNvPr>
          <p:cNvGrpSpPr/>
          <p:nvPr/>
        </p:nvGrpSpPr>
        <p:grpSpPr>
          <a:xfrm>
            <a:off x="10088634" y="1375639"/>
            <a:ext cx="1654843" cy="4372156"/>
            <a:chOff x="10290932" y="1722041"/>
            <a:chExt cx="1688026" cy="4459827"/>
          </a:xfrm>
        </p:grpSpPr>
        <p:grpSp>
          <p:nvGrpSpPr>
            <p:cNvPr id="68" name="Group 67">
              <a:extLst>
                <a:ext uri="{FF2B5EF4-FFF2-40B4-BE49-F238E27FC236}">
                  <a16:creationId xmlns:a16="http://schemas.microsoft.com/office/drawing/2014/main" id="{545C797C-EC9E-4BC5-AC46-8C9D99C166C5}"/>
                </a:ext>
              </a:extLst>
            </p:cNvPr>
            <p:cNvGrpSpPr/>
            <p:nvPr/>
          </p:nvGrpSpPr>
          <p:grpSpPr>
            <a:xfrm>
              <a:off x="10290932" y="1810871"/>
              <a:ext cx="1631195" cy="4370997"/>
              <a:chOff x="9675941" y="1810871"/>
              <a:chExt cx="1631195" cy="4370997"/>
            </a:xfrm>
          </p:grpSpPr>
          <p:pic>
            <p:nvPicPr>
              <p:cNvPr id="70" name="Picture 69">
                <a:extLst>
                  <a:ext uri="{FF2B5EF4-FFF2-40B4-BE49-F238E27FC236}">
                    <a16:creationId xmlns:a16="http://schemas.microsoft.com/office/drawing/2014/main" id="{3103B553-274E-44FD-A54E-3F29C38EC1B7}"/>
                  </a:ext>
                </a:extLst>
              </p:cNvPr>
              <p:cNvPicPr>
                <a:picLocks noChangeAspect="1"/>
              </p:cNvPicPr>
              <p:nvPr/>
            </p:nvPicPr>
            <p:blipFill>
              <a:blip r:embed="rId12"/>
              <a:stretch>
                <a:fillRect/>
              </a:stretch>
            </p:blipFill>
            <p:spPr>
              <a:xfrm>
                <a:off x="9675941" y="1810871"/>
                <a:ext cx="1631195" cy="3246953"/>
              </a:xfrm>
              <a:prstGeom prst="rect">
                <a:avLst/>
              </a:prstGeom>
            </p:spPr>
          </p:pic>
          <p:pic>
            <p:nvPicPr>
              <p:cNvPr id="71" name="Picture 70">
                <a:extLst>
                  <a:ext uri="{FF2B5EF4-FFF2-40B4-BE49-F238E27FC236}">
                    <a16:creationId xmlns:a16="http://schemas.microsoft.com/office/drawing/2014/main" id="{738EECED-0D87-47C0-A198-5B8B83BC0E23}"/>
                  </a:ext>
                </a:extLst>
              </p:cNvPr>
              <p:cNvPicPr>
                <a:picLocks noChangeAspect="1"/>
              </p:cNvPicPr>
              <p:nvPr/>
            </p:nvPicPr>
            <p:blipFill>
              <a:blip r:embed="rId13"/>
              <a:stretch>
                <a:fillRect/>
              </a:stretch>
            </p:blipFill>
            <p:spPr>
              <a:xfrm>
                <a:off x="9722121" y="5058025"/>
                <a:ext cx="1484657" cy="1123843"/>
              </a:xfrm>
              <a:prstGeom prst="rect">
                <a:avLst/>
              </a:prstGeom>
            </p:spPr>
          </p:pic>
        </p:grpSp>
        <p:cxnSp>
          <p:nvCxnSpPr>
            <p:cNvPr id="69" name="Straight Connector 68">
              <a:extLst>
                <a:ext uri="{FF2B5EF4-FFF2-40B4-BE49-F238E27FC236}">
                  <a16:creationId xmlns:a16="http://schemas.microsoft.com/office/drawing/2014/main" id="{A9B6BF94-D934-4CC7-9D5E-69E98598D13B}"/>
                </a:ext>
              </a:extLst>
            </p:cNvPr>
            <p:cNvCxnSpPr>
              <a:cxnSpLocks/>
            </p:cNvCxnSpPr>
            <p:nvPr/>
          </p:nvCxnSpPr>
          <p:spPr>
            <a:xfrm flipV="1">
              <a:off x="10333038" y="1722041"/>
              <a:ext cx="164592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008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E9BBC-2629-4FEC-87E2-EBAD7010142E}"/>
              </a:ext>
            </a:extLst>
          </p:cNvPr>
          <p:cNvSpPr>
            <a:spLocks noGrp="1"/>
          </p:cNvSpPr>
          <p:nvPr>
            <p:ph type="title"/>
          </p:nvPr>
        </p:nvSpPr>
        <p:spPr/>
        <p:txBody>
          <a:bodyPr/>
          <a:lstStyle/>
          <a:p>
            <a:r>
              <a:rPr lang="en-US" dirty="0"/>
              <a:t>Build powerful models and flexible measures</a:t>
            </a:r>
          </a:p>
        </p:txBody>
      </p:sp>
      <p:pic>
        <p:nvPicPr>
          <p:cNvPr id="143" name="Picture 142" descr="Screenshot">
            <a:extLst>
              <a:ext uri="{FF2B5EF4-FFF2-40B4-BE49-F238E27FC236}">
                <a16:creationId xmlns:a16="http://schemas.microsoft.com/office/drawing/2014/main" id="{F8839058-7E6F-48BE-9C71-0B24E6501044}"/>
              </a:ext>
            </a:extLst>
          </p:cNvPr>
          <p:cNvPicPr>
            <a:picLocks noChangeAspect="1"/>
          </p:cNvPicPr>
          <p:nvPr/>
        </p:nvPicPr>
        <p:blipFill rotWithShape="1">
          <a:blip r:embed="rId3"/>
          <a:srcRect b="14345"/>
          <a:stretch/>
        </p:blipFill>
        <p:spPr>
          <a:xfrm>
            <a:off x="5969178" y="1704530"/>
            <a:ext cx="6902471" cy="4211171"/>
          </a:xfrm>
          <a:prstGeom prst="rect">
            <a:avLst/>
          </a:prstGeom>
          <a:effectLst>
            <a:innerShdw blurRad="114300">
              <a:prstClr val="black"/>
            </a:innerShdw>
          </a:effectLst>
        </p:spPr>
      </p:pic>
      <p:grpSp>
        <p:nvGrpSpPr>
          <p:cNvPr id="126" name="Group 125">
            <a:extLst>
              <a:ext uri="{FF2B5EF4-FFF2-40B4-BE49-F238E27FC236}">
                <a16:creationId xmlns:a16="http://schemas.microsoft.com/office/drawing/2014/main" id="{2C6754A6-8484-4AE8-936A-5885C595A213}"/>
              </a:ext>
              <a:ext uri="{C183D7F6-B498-43B3-948B-1728B52AA6E4}">
                <adec:decorative xmlns:adec="http://schemas.microsoft.com/office/drawing/2017/decorative" val="1"/>
              </a:ext>
            </a:extLst>
          </p:cNvPr>
          <p:cNvGrpSpPr/>
          <p:nvPr/>
        </p:nvGrpSpPr>
        <p:grpSpPr>
          <a:xfrm>
            <a:off x="469489" y="1306010"/>
            <a:ext cx="851483" cy="851483"/>
            <a:chOff x="453624" y="1818174"/>
            <a:chExt cx="868680" cy="868680"/>
          </a:xfrm>
        </p:grpSpPr>
        <p:sp>
          <p:nvSpPr>
            <p:cNvPr id="127" name="Oval 126">
              <a:extLst>
                <a:ext uri="{FF2B5EF4-FFF2-40B4-BE49-F238E27FC236}">
                  <a16:creationId xmlns:a16="http://schemas.microsoft.com/office/drawing/2014/main" id="{FF282DA7-FB2A-409A-A776-B58520932BB3}"/>
                </a:ext>
              </a:extLst>
            </p:cNvPr>
            <p:cNvSpPr/>
            <p:nvPr/>
          </p:nvSpPr>
          <p:spPr bwMode="auto">
            <a:xfrm>
              <a:off x="453624" y="181817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28" name="binary" title="Icon of binary code, ones and zeros">
              <a:extLst>
                <a:ext uri="{FF2B5EF4-FFF2-40B4-BE49-F238E27FC236}">
                  <a16:creationId xmlns:a16="http://schemas.microsoft.com/office/drawing/2014/main" id="{57AB6BCC-15C6-44B4-9659-8B070B1C3FCF}"/>
                </a:ext>
              </a:extLst>
            </p:cNvPr>
            <p:cNvSpPr>
              <a:spLocks noChangeAspect="1" noEditPoints="1"/>
            </p:cNvSpPr>
            <p:nvPr/>
          </p:nvSpPr>
          <p:spPr bwMode="auto">
            <a:xfrm>
              <a:off x="659364" y="2055119"/>
              <a:ext cx="457200" cy="39479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grpSp>
        <p:nvGrpSpPr>
          <p:cNvPr id="133" name="Group 132">
            <a:extLst>
              <a:ext uri="{FF2B5EF4-FFF2-40B4-BE49-F238E27FC236}">
                <a16:creationId xmlns:a16="http://schemas.microsoft.com/office/drawing/2014/main" id="{723967C8-621B-440A-9FF5-D6FB6CA8458F}"/>
              </a:ext>
              <a:ext uri="{C183D7F6-B498-43B3-948B-1728B52AA6E4}">
                <adec:decorative xmlns:adec="http://schemas.microsoft.com/office/drawing/2017/decorative" val="1"/>
              </a:ext>
            </a:extLst>
          </p:cNvPr>
          <p:cNvGrpSpPr/>
          <p:nvPr/>
        </p:nvGrpSpPr>
        <p:grpSpPr>
          <a:xfrm>
            <a:off x="469489" y="2242682"/>
            <a:ext cx="851483" cy="851483"/>
            <a:chOff x="453624" y="2773764"/>
            <a:chExt cx="868680" cy="868680"/>
          </a:xfrm>
        </p:grpSpPr>
        <p:sp>
          <p:nvSpPr>
            <p:cNvPr id="134" name="Oval 133">
              <a:extLst>
                <a:ext uri="{FF2B5EF4-FFF2-40B4-BE49-F238E27FC236}">
                  <a16:creationId xmlns:a16="http://schemas.microsoft.com/office/drawing/2014/main" id="{F9FB6B9D-D537-4BBB-A1BC-52A69D62243C}"/>
                </a:ext>
              </a:extLst>
            </p:cNvPr>
            <p:cNvSpPr/>
            <p:nvPr/>
          </p:nvSpPr>
          <p:spPr bwMode="auto">
            <a:xfrm>
              <a:off x="453624" y="2773764"/>
              <a:ext cx="868680" cy="868680"/>
            </a:xfrm>
            <a:prstGeom prst="ellipse">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5" name="Beaker_F196" title="Icon of a scientific flask with liquid in it">
              <a:extLst>
                <a:ext uri="{FF2B5EF4-FFF2-40B4-BE49-F238E27FC236}">
                  <a16:creationId xmlns:a16="http://schemas.microsoft.com/office/drawing/2014/main" id="{E4B15AF4-50B2-431C-A7ED-2CEF6A66DB1C}"/>
                </a:ext>
              </a:extLst>
            </p:cNvPr>
            <p:cNvSpPr>
              <a:spLocks noChangeAspect="1" noEditPoints="1"/>
            </p:cNvSpPr>
            <p:nvPr/>
          </p:nvSpPr>
          <p:spPr bwMode="auto">
            <a:xfrm>
              <a:off x="690117" y="2979504"/>
              <a:ext cx="395694" cy="45720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139" name="Group 138">
            <a:extLst>
              <a:ext uri="{FF2B5EF4-FFF2-40B4-BE49-F238E27FC236}">
                <a16:creationId xmlns:a16="http://schemas.microsoft.com/office/drawing/2014/main" id="{1D5E4B70-FFD5-47D2-978E-9E49ED9ACEDE}"/>
              </a:ext>
              <a:ext uri="{C183D7F6-B498-43B3-948B-1728B52AA6E4}">
                <adec:decorative xmlns:adec="http://schemas.microsoft.com/office/drawing/2017/decorative" val="1"/>
              </a:ext>
            </a:extLst>
          </p:cNvPr>
          <p:cNvGrpSpPr/>
          <p:nvPr/>
        </p:nvGrpSpPr>
        <p:grpSpPr>
          <a:xfrm>
            <a:off x="469489" y="3179354"/>
            <a:ext cx="851483" cy="851483"/>
            <a:chOff x="453624" y="3729354"/>
            <a:chExt cx="868680" cy="868680"/>
          </a:xfrm>
        </p:grpSpPr>
        <p:sp>
          <p:nvSpPr>
            <p:cNvPr id="140" name="Oval 139">
              <a:extLst>
                <a:ext uri="{FF2B5EF4-FFF2-40B4-BE49-F238E27FC236}">
                  <a16:creationId xmlns:a16="http://schemas.microsoft.com/office/drawing/2014/main" id="{DCEDA104-9266-483D-9E34-5400677F95BC}"/>
                </a:ext>
              </a:extLst>
            </p:cNvPr>
            <p:cNvSpPr/>
            <p:nvPr/>
          </p:nvSpPr>
          <p:spPr bwMode="auto">
            <a:xfrm>
              <a:off x="453624" y="372935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41" name="Eye" title="Icon of an eye">
              <a:extLst>
                <a:ext uri="{FF2B5EF4-FFF2-40B4-BE49-F238E27FC236}">
                  <a16:creationId xmlns:a16="http://schemas.microsoft.com/office/drawing/2014/main" id="{16954649-802C-42DC-934D-7D988F3DA611}"/>
                </a:ext>
              </a:extLst>
            </p:cNvPr>
            <p:cNvSpPr>
              <a:spLocks noChangeAspect="1" noEditPoints="1"/>
            </p:cNvSpPr>
            <p:nvPr/>
          </p:nvSpPr>
          <p:spPr bwMode="auto">
            <a:xfrm>
              <a:off x="659364" y="4037480"/>
              <a:ext cx="457200" cy="25242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gradFill>
                  <a:gsLst>
                    <a:gs pos="0">
                      <a:srgbClr val="505050"/>
                    </a:gs>
                    <a:gs pos="100000">
                      <a:srgbClr val="505050"/>
                    </a:gs>
                  </a:gsLst>
                </a:gradFill>
                <a:latin typeface="Segoe UI Semilight"/>
              </a:endParaRPr>
            </a:p>
          </p:txBody>
        </p:sp>
      </p:grpSp>
      <p:grpSp>
        <p:nvGrpSpPr>
          <p:cNvPr id="136" name="Group 135">
            <a:extLst>
              <a:ext uri="{FF2B5EF4-FFF2-40B4-BE49-F238E27FC236}">
                <a16:creationId xmlns:a16="http://schemas.microsoft.com/office/drawing/2014/main" id="{1DED8D8B-A78B-43ED-B119-6E376112C822}"/>
              </a:ext>
              <a:ext uri="{C183D7F6-B498-43B3-948B-1728B52AA6E4}">
                <adec:decorative xmlns:adec="http://schemas.microsoft.com/office/drawing/2017/decorative" val="1"/>
              </a:ext>
            </a:extLst>
          </p:cNvPr>
          <p:cNvGrpSpPr/>
          <p:nvPr/>
        </p:nvGrpSpPr>
        <p:grpSpPr>
          <a:xfrm>
            <a:off x="469489" y="4116026"/>
            <a:ext cx="851483" cy="851483"/>
            <a:chOff x="453624" y="4684944"/>
            <a:chExt cx="868680" cy="868680"/>
          </a:xfrm>
        </p:grpSpPr>
        <p:sp>
          <p:nvSpPr>
            <p:cNvPr id="137" name="Oval 136">
              <a:extLst>
                <a:ext uri="{FF2B5EF4-FFF2-40B4-BE49-F238E27FC236}">
                  <a16:creationId xmlns:a16="http://schemas.microsoft.com/office/drawing/2014/main" id="{E20AA134-ED0C-4BF2-A275-C4F156FFA878}"/>
                </a:ext>
              </a:extLst>
            </p:cNvPr>
            <p:cNvSpPr/>
            <p:nvPr/>
          </p:nvSpPr>
          <p:spPr bwMode="auto">
            <a:xfrm>
              <a:off x="453624" y="468494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8" name="Relationship_F003" title="Icon of three boxes connected by lines">
              <a:extLst>
                <a:ext uri="{FF2B5EF4-FFF2-40B4-BE49-F238E27FC236}">
                  <a16:creationId xmlns:a16="http://schemas.microsoft.com/office/drawing/2014/main" id="{1F330616-A7BB-4645-A082-0AEB54E2660D}"/>
                </a:ext>
              </a:extLst>
            </p:cNvPr>
            <p:cNvSpPr>
              <a:spLocks noChangeAspect="1" noEditPoints="1"/>
            </p:cNvSpPr>
            <p:nvPr/>
          </p:nvSpPr>
          <p:spPr bwMode="auto">
            <a:xfrm>
              <a:off x="659364" y="4905471"/>
              <a:ext cx="457200" cy="42762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Semilight"/>
              </a:endParaRPr>
            </a:p>
          </p:txBody>
        </p:sp>
      </p:grpSp>
      <p:grpSp>
        <p:nvGrpSpPr>
          <p:cNvPr id="130" name="Group 129">
            <a:extLst>
              <a:ext uri="{FF2B5EF4-FFF2-40B4-BE49-F238E27FC236}">
                <a16:creationId xmlns:a16="http://schemas.microsoft.com/office/drawing/2014/main" id="{0E6F174D-2A41-415A-B03E-59E9F67B104E}"/>
              </a:ext>
              <a:ext uri="{C183D7F6-B498-43B3-948B-1728B52AA6E4}">
                <adec:decorative xmlns:adec="http://schemas.microsoft.com/office/drawing/2017/decorative" val="1"/>
              </a:ext>
            </a:extLst>
          </p:cNvPr>
          <p:cNvGrpSpPr/>
          <p:nvPr/>
        </p:nvGrpSpPr>
        <p:grpSpPr>
          <a:xfrm>
            <a:off x="469489" y="5052700"/>
            <a:ext cx="851483" cy="851483"/>
            <a:chOff x="453624" y="5640535"/>
            <a:chExt cx="868680" cy="868680"/>
          </a:xfrm>
        </p:grpSpPr>
        <p:sp>
          <p:nvSpPr>
            <p:cNvPr id="131" name="Oval 130">
              <a:extLst>
                <a:ext uri="{FF2B5EF4-FFF2-40B4-BE49-F238E27FC236}">
                  <a16:creationId xmlns:a16="http://schemas.microsoft.com/office/drawing/2014/main" id="{3DC0AE46-B726-4F63-8437-7C5A4F34D19B}"/>
                </a:ext>
              </a:extLst>
            </p:cNvPr>
            <p:cNvSpPr/>
            <p:nvPr/>
          </p:nvSpPr>
          <p:spPr bwMode="auto">
            <a:xfrm>
              <a:off x="453624" y="5640535"/>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2" name="personal_connect" title="Icon of a person with two bidirectional arrows below them">
              <a:extLst>
                <a:ext uri="{FF2B5EF4-FFF2-40B4-BE49-F238E27FC236}">
                  <a16:creationId xmlns:a16="http://schemas.microsoft.com/office/drawing/2014/main" id="{0014007A-9023-4B8E-861C-077C9A37F842}"/>
                </a:ext>
              </a:extLst>
            </p:cNvPr>
            <p:cNvSpPr>
              <a:spLocks noChangeAspect="1" noEditPoints="1"/>
            </p:cNvSpPr>
            <p:nvPr/>
          </p:nvSpPr>
          <p:spPr bwMode="auto">
            <a:xfrm>
              <a:off x="748479" y="5846275"/>
              <a:ext cx="278970" cy="45720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sp>
        <p:nvSpPr>
          <p:cNvPr id="129" name="Rectangle 128">
            <a:extLst>
              <a:ext uri="{FF2B5EF4-FFF2-40B4-BE49-F238E27FC236}">
                <a16:creationId xmlns:a16="http://schemas.microsoft.com/office/drawing/2014/main" id="{77A7732C-217E-475C-ADE0-076F0C0459E1}"/>
              </a:ext>
            </a:extLst>
          </p:cNvPr>
          <p:cNvSpPr/>
          <p:nvPr/>
        </p:nvSpPr>
        <p:spPr>
          <a:xfrm>
            <a:off x="1511769" y="1424033"/>
            <a:ext cx="4020793" cy="3204292"/>
          </a:xfrm>
          <a:prstGeom prst="rect">
            <a:avLst/>
          </a:prstGeom>
        </p:spPr>
        <p:txBody>
          <a:bodyPr wrap="square" lIns="182828" tIns="143407" rIns="179259" bIns="143407">
            <a:spAutoFit/>
          </a:bodyPr>
          <a:lstStyle/>
          <a:p>
            <a:pPr marL="0" lvl="1" defTabSz="932239">
              <a:lnSpc>
                <a:spcPct val="90000"/>
              </a:lnSpc>
              <a:defRPr/>
            </a:pPr>
            <a:r>
              <a:rPr lang="en-US" sz="2745" dirty="0">
                <a:solidFill>
                  <a:schemeClr val="tx2"/>
                </a:solidFill>
                <a:latin typeface="Segoe UI Semibold" panose="020B0702040204020203" pitchFamily="34" charset="0"/>
                <a:cs typeface="Segoe UI Semibold" panose="020B0702040204020203" pitchFamily="34" charset="0"/>
              </a:rPr>
              <a:t>Analyze</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Create model automatically</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Simplified point and click analysis with Quick Measures, Clustering, and Binning</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Create powerful measures with familiar DAX formulas</a:t>
            </a:r>
          </a:p>
        </p:txBody>
      </p:sp>
      <p:pic>
        <p:nvPicPr>
          <p:cNvPr id="142" name="Picture 141" descr="A screenshot of a computer screen&#10;&#10;Description generated with very high confidence">
            <a:extLst>
              <a:ext uri="{FF2B5EF4-FFF2-40B4-BE49-F238E27FC236}">
                <a16:creationId xmlns:a16="http://schemas.microsoft.com/office/drawing/2014/main" id="{3A4979F2-A35D-4911-AA0E-FD069322B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109" y="848591"/>
            <a:ext cx="8246798" cy="6044408"/>
          </a:xfrm>
          <a:prstGeom prst="rect">
            <a:avLst/>
          </a:prstGeom>
        </p:spPr>
      </p:pic>
    </p:spTree>
    <p:extLst>
      <p:ext uri="{BB962C8B-B14F-4D97-AF65-F5344CB8AC3E}">
        <p14:creationId xmlns:p14="http://schemas.microsoft.com/office/powerpoint/2010/main" val="11709873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E9BBC-2629-4FEC-87E2-EBAD7010142E}"/>
              </a:ext>
            </a:extLst>
          </p:cNvPr>
          <p:cNvSpPr>
            <a:spLocks noGrp="1"/>
          </p:cNvSpPr>
          <p:nvPr>
            <p:ph type="title"/>
          </p:nvPr>
        </p:nvSpPr>
        <p:spPr/>
        <p:txBody>
          <a:bodyPr/>
          <a:lstStyle/>
          <a:p>
            <a:r>
              <a:rPr lang="en-US" dirty="0"/>
              <a:t>Create stunning interactive reports</a:t>
            </a:r>
          </a:p>
        </p:txBody>
      </p:sp>
      <p:grpSp>
        <p:nvGrpSpPr>
          <p:cNvPr id="126" name="Group 125">
            <a:extLst>
              <a:ext uri="{FF2B5EF4-FFF2-40B4-BE49-F238E27FC236}">
                <a16:creationId xmlns:a16="http://schemas.microsoft.com/office/drawing/2014/main" id="{2C6754A6-8484-4AE8-936A-5885C595A213}"/>
              </a:ext>
              <a:ext uri="{C183D7F6-B498-43B3-948B-1728B52AA6E4}">
                <adec:decorative xmlns:adec="http://schemas.microsoft.com/office/drawing/2017/decorative" val="1"/>
              </a:ext>
            </a:extLst>
          </p:cNvPr>
          <p:cNvGrpSpPr/>
          <p:nvPr/>
        </p:nvGrpSpPr>
        <p:grpSpPr>
          <a:xfrm>
            <a:off x="469489" y="1306010"/>
            <a:ext cx="851483" cy="851483"/>
            <a:chOff x="453624" y="1818174"/>
            <a:chExt cx="868680" cy="868680"/>
          </a:xfrm>
        </p:grpSpPr>
        <p:sp>
          <p:nvSpPr>
            <p:cNvPr id="127" name="Oval 126">
              <a:extLst>
                <a:ext uri="{FF2B5EF4-FFF2-40B4-BE49-F238E27FC236}">
                  <a16:creationId xmlns:a16="http://schemas.microsoft.com/office/drawing/2014/main" id="{FF282DA7-FB2A-409A-A776-B58520932BB3}"/>
                </a:ext>
              </a:extLst>
            </p:cNvPr>
            <p:cNvSpPr/>
            <p:nvPr/>
          </p:nvSpPr>
          <p:spPr bwMode="auto">
            <a:xfrm>
              <a:off x="453624" y="181817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28" name="binary" title="Icon of binary code, ones and zeros">
              <a:extLst>
                <a:ext uri="{FF2B5EF4-FFF2-40B4-BE49-F238E27FC236}">
                  <a16:creationId xmlns:a16="http://schemas.microsoft.com/office/drawing/2014/main" id="{57AB6BCC-15C6-44B4-9659-8B070B1C3FCF}"/>
                </a:ext>
              </a:extLst>
            </p:cNvPr>
            <p:cNvSpPr>
              <a:spLocks noChangeAspect="1" noEditPoints="1"/>
            </p:cNvSpPr>
            <p:nvPr/>
          </p:nvSpPr>
          <p:spPr bwMode="auto">
            <a:xfrm>
              <a:off x="659364" y="2055119"/>
              <a:ext cx="457200" cy="39479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grpSp>
        <p:nvGrpSpPr>
          <p:cNvPr id="133" name="Group 132">
            <a:extLst>
              <a:ext uri="{FF2B5EF4-FFF2-40B4-BE49-F238E27FC236}">
                <a16:creationId xmlns:a16="http://schemas.microsoft.com/office/drawing/2014/main" id="{723967C8-621B-440A-9FF5-D6FB6CA8458F}"/>
              </a:ext>
              <a:ext uri="{C183D7F6-B498-43B3-948B-1728B52AA6E4}">
                <adec:decorative xmlns:adec="http://schemas.microsoft.com/office/drawing/2017/decorative" val="1"/>
              </a:ext>
            </a:extLst>
          </p:cNvPr>
          <p:cNvGrpSpPr/>
          <p:nvPr/>
        </p:nvGrpSpPr>
        <p:grpSpPr>
          <a:xfrm>
            <a:off x="469489" y="2242682"/>
            <a:ext cx="851483" cy="851483"/>
            <a:chOff x="453624" y="2773764"/>
            <a:chExt cx="868680" cy="868680"/>
          </a:xfrm>
        </p:grpSpPr>
        <p:sp>
          <p:nvSpPr>
            <p:cNvPr id="134" name="Oval 133">
              <a:extLst>
                <a:ext uri="{FF2B5EF4-FFF2-40B4-BE49-F238E27FC236}">
                  <a16:creationId xmlns:a16="http://schemas.microsoft.com/office/drawing/2014/main" id="{F9FB6B9D-D537-4BBB-A1BC-52A69D62243C}"/>
                </a:ext>
              </a:extLst>
            </p:cNvPr>
            <p:cNvSpPr/>
            <p:nvPr/>
          </p:nvSpPr>
          <p:spPr bwMode="auto">
            <a:xfrm>
              <a:off x="453624" y="277376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5" name="Beaker_F196" title="Icon of a scientific flask with liquid in it">
              <a:extLst>
                <a:ext uri="{FF2B5EF4-FFF2-40B4-BE49-F238E27FC236}">
                  <a16:creationId xmlns:a16="http://schemas.microsoft.com/office/drawing/2014/main" id="{E4B15AF4-50B2-431C-A7ED-2CEF6A66DB1C}"/>
                </a:ext>
              </a:extLst>
            </p:cNvPr>
            <p:cNvSpPr>
              <a:spLocks noChangeAspect="1" noEditPoints="1"/>
            </p:cNvSpPr>
            <p:nvPr/>
          </p:nvSpPr>
          <p:spPr bwMode="auto">
            <a:xfrm>
              <a:off x="690117" y="2979504"/>
              <a:ext cx="395694" cy="45720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139" name="Group 138">
            <a:extLst>
              <a:ext uri="{FF2B5EF4-FFF2-40B4-BE49-F238E27FC236}">
                <a16:creationId xmlns:a16="http://schemas.microsoft.com/office/drawing/2014/main" id="{1D5E4B70-FFD5-47D2-978E-9E49ED9ACEDE}"/>
              </a:ext>
              <a:ext uri="{C183D7F6-B498-43B3-948B-1728B52AA6E4}">
                <adec:decorative xmlns:adec="http://schemas.microsoft.com/office/drawing/2017/decorative" val="1"/>
              </a:ext>
            </a:extLst>
          </p:cNvPr>
          <p:cNvGrpSpPr/>
          <p:nvPr/>
        </p:nvGrpSpPr>
        <p:grpSpPr>
          <a:xfrm>
            <a:off x="469489" y="3179354"/>
            <a:ext cx="851483" cy="851483"/>
            <a:chOff x="453624" y="3729354"/>
            <a:chExt cx="868680" cy="868680"/>
          </a:xfrm>
        </p:grpSpPr>
        <p:sp>
          <p:nvSpPr>
            <p:cNvPr id="140" name="Oval 139">
              <a:extLst>
                <a:ext uri="{FF2B5EF4-FFF2-40B4-BE49-F238E27FC236}">
                  <a16:creationId xmlns:a16="http://schemas.microsoft.com/office/drawing/2014/main" id="{DCEDA104-9266-483D-9E34-5400677F95BC}"/>
                </a:ext>
              </a:extLst>
            </p:cNvPr>
            <p:cNvSpPr/>
            <p:nvPr/>
          </p:nvSpPr>
          <p:spPr bwMode="auto">
            <a:xfrm>
              <a:off x="453624" y="3729354"/>
              <a:ext cx="868680" cy="868680"/>
            </a:xfrm>
            <a:prstGeom prst="ellipse">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41" name="Eye" title="Icon of an eye">
              <a:extLst>
                <a:ext uri="{FF2B5EF4-FFF2-40B4-BE49-F238E27FC236}">
                  <a16:creationId xmlns:a16="http://schemas.microsoft.com/office/drawing/2014/main" id="{16954649-802C-42DC-934D-7D988F3DA611}"/>
                </a:ext>
              </a:extLst>
            </p:cNvPr>
            <p:cNvSpPr>
              <a:spLocks noChangeAspect="1" noEditPoints="1"/>
            </p:cNvSpPr>
            <p:nvPr/>
          </p:nvSpPr>
          <p:spPr bwMode="auto">
            <a:xfrm>
              <a:off x="659364" y="4037480"/>
              <a:ext cx="457200" cy="25242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gradFill>
                  <a:gsLst>
                    <a:gs pos="0">
                      <a:srgbClr val="505050"/>
                    </a:gs>
                    <a:gs pos="100000">
                      <a:srgbClr val="505050"/>
                    </a:gs>
                  </a:gsLst>
                </a:gradFill>
                <a:latin typeface="Segoe UI Semilight"/>
              </a:endParaRPr>
            </a:p>
          </p:txBody>
        </p:sp>
      </p:grpSp>
      <p:grpSp>
        <p:nvGrpSpPr>
          <p:cNvPr id="136" name="Group 135">
            <a:extLst>
              <a:ext uri="{FF2B5EF4-FFF2-40B4-BE49-F238E27FC236}">
                <a16:creationId xmlns:a16="http://schemas.microsoft.com/office/drawing/2014/main" id="{1DED8D8B-A78B-43ED-B119-6E376112C822}"/>
              </a:ext>
              <a:ext uri="{C183D7F6-B498-43B3-948B-1728B52AA6E4}">
                <adec:decorative xmlns:adec="http://schemas.microsoft.com/office/drawing/2017/decorative" val="1"/>
              </a:ext>
            </a:extLst>
          </p:cNvPr>
          <p:cNvGrpSpPr/>
          <p:nvPr/>
        </p:nvGrpSpPr>
        <p:grpSpPr>
          <a:xfrm>
            <a:off x="469489" y="4116026"/>
            <a:ext cx="851483" cy="851483"/>
            <a:chOff x="453624" y="4684944"/>
            <a:chExt cx="868680" cy="868680"/>
          </a:xfrm>
        </p:grpSpPr>
        <p:sp>
          <p:nvSpPr>
            <p:cNvPr id="137" name="Oval 136">
              <a:extLst>
                <a:ext uri="{FF2B5EF4-FFF2-40B4-BE49-F238E27FC236}">
                  <a16:creationId xmlns:a16="http://schemas.microsoft.com/office/drawing/2014/main" id="{E20AA134-ED0C-4BF2-A275-C4F156FFA878}"/>
                </a:ext>
              </a:extLst>
            </p:cNvPr>
            <p:cNvSpPr/>
            <p:nvPr/>
          </p:nvSpPr>
          <p:spPr bwMode="auto">
            <a:xfrm>
              <a:off x="453624" y="468494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8" name="Relationship_F003" title="Icon of three boxes connected by lines">
              <a:extLst>
                <a:ext uri="{FF2B5EF4-FFF2-40B4-BE49-F238E27FC236}">
                  <a16:creationId xmlns:a16="http://schemas.microsoft.com/office/drawing/2014/main" id="{1F330616-A7BB-4645-A082-0AEB54E2660D}"/>
                </a:ext>
              </a:extLst>
            </p:cNvPr>
            <p:cNvSpPr>
              <a:spLocks noChangeAspect="1" noEditPoints="1"/>
            </p:cNvSpPr>
            <p:nvPr/>
          </p:nvSpPr>
          <p:spPr bwMode="auto">
            <a:xfrm>
              <a:off x="659364" y="4905471"/>
              <a:ext cx="457200" cy="42762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Semilight"/>
              </a:endParaRPr>
            </a:p>
          </p:txBody>
        </p:sp>
      </p:grpSp>
      <p:grpSp>
        <p:nvGrpSpPr>
          <p:cNvPr id="130" name="Group 129">
            <a:extLst>
              <a:ext uri="{FF2B5EF4-FFF2-40B4-BE49-F238E27FC236}">
                <a16:creationId xmlns:a16="http://schemas.microsoft.com/office/drawing/2014/main" id="{0E6F174D-2A41-415A-B03E-59E9F67B104E}"/>
              </a:ext>
              <a:ext uri="{C183D7F6-B498-43B3-948B-1728B52AA6E4}">
                <adec:decorative xmlns:adec="http://schemas.microsoft.com/office/drawing/2017/decorative" val="1"/>
              </a:ext>
            </a:extLst>
          </p:cNvPr>
          <p:cNvGrpSpPr/>
          <p:nvPr/>
        </p:nvGrpSpPr>
        <p:grpSpPr>
          <a:xfrm>
            <a:off x="469489" y="5052700"/>
            <a:ext cx="851483" cy="851483"/>
            <a:chOff x="453624" y="5640535"/>
            <a:chExt cx="868680" cy="868680"/>
          </a:xfrm>
        </p:grpSpPr>
        <p:sp>
          <p:nvSpPr>
            <p:cNvPr id="131" name="Oval 130">
              <a:extLst>
                <a:ext uri="{FF2B5EF4-FFF2-40B4-BE49-F238E27FC236}">
                  <a16:creationId xmlns:a16="http://schemas.microsoft.com/office/drawing/2014/main" id="{3DC0AE46-B726-4F63-8437-7C5A4F34D19B}"/>
                </a:ext>
              </a:extLst>
            </p:cNvPr>
            <p:cNvSpPr/>
            <p:nvPr/>
          </p:nvSpPr>
          <p:spPr bwMode="auto">
            <a:xfrm>
              <a:off x="453624" y="5640535"/>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2" name="personal_connect" title="Icon of a person with two bidirectional arrows below them">
              <a:extLst>
                <a:ext uri="{FF2B5EF4-FFF2-40B4-BE49-F238E27FC236}">
                  <a16:creationId xmlns:a16="http://schemas.microsoft.com/office/drawing/2014/main" id="{0014007A-9023-4B8E-861C-077C9A37F842}"/>
                </a:ext>
              </a:extLst>
            </p:cNvPr>
            <p:cNvSpPr>
              <a:spLocks noChangeAspect="1" noEditPoints="1"/>
            </p:cNvSpPr>
            <p:nvPr/>
          </p:nvSpPr>
          <p:spPr bwMode="auto">
            <a:xfrm>
              <a:off x="748479" y="5846275"/>
              <a:ext cx="278970" cy="45720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sp>
        <p:nvSpPr>
          <p:cNvPr id="129" name="Rectangle 128">
            <a:extLst>
              <a:ext uri="{FF2B5EF4-FFF2-40B4-BE49-F238E27FC236}">
                <a16:creationId xmlns:a16="http://schemas.microsoft.com/office/drawing/2014/main" id="{77A7732C-217E-475C-ADE0-076F0C0459E1}"/>
              </a:ext>
            </a:extLst>
          </p:cNvPr>
          <p:cNvSpPr/>
          <p:nvPr/>
        </p:nvSpPr>
        <p:spPr>
          <a:xfrm>
            <a:off x="1511769" y="1424033"/>
            <a:ext cx="4020793" cy="3475846"/>
          </a:xfrm>
          <a:prstGeom prst="rect">
            <a:avLst/>
          </a:prstGeom>
        </p:spPr>
        <p:txBody>
          <a:bodyPr wrap="square" lIns="182828" tIns="143407" rIns="179259" bIns="143407">
            <a:spAutoFit/>
          </a:bodyPr>
          <a:lstStyle/>
          <a:p>
            <a:pPr marL="0" lvl="1" defTabSz="932239">
              <a:lnSpc>
                <a:spcPct val="90000"/>
              </a:lnSpc>
              <a:defRPr/>
            </a:pPr>
            <a:r>
              <a:rPr lang="en-US" sz="2745" dirty="0">
                <a:solidFill>
                  <a:schemeClr val="tx2"/>
                </a:solidFill>
                <a:latin typeface="Segoe UI Semibold" panose="020B0702040204020203" pitchFamily="34" charset="0"/>
                <a:cs typeface="Segoe UI Semibold" panose="020B0702040204020203" pitchFamily="34" charset="0"/>
              </a:rPr>
              <a:t>Visualize</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Choose from limitless visualization options</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Visualizations are interactive</a:t>
            </a:r>
            <a:br>
              <a:rPr lang="en-US" sz="1961" dirty="0">
                <a:gradFill>
                  <a:gsLst>
                    <a:gs pos="5439">
                      <a:srgbClr val="353535"/>
                    </a:gs>
                    <a:gs pos="100000">
                      <a:srgbClr val="353535"/>
                    </a:gs>
                  </a:gsLst>
                  <a:lin ang="5400000" scaled="0"/>
                </a:gradFill>
                <a:cs typeface="Segoe UI" panose="020B0502040204020203" pitchFamily="34" charset="0"/>
              </a:rPr>
            </a:br>
            <a:r>
              <a:rPr lang="en-US" sz="1961" dirty="0">
                <a:gradFill>
                  <a:gsLst>
                    <a:gs pos="5439">
                      <a:srgbClr val="353535"/>
                    </a:gs>
                    <a:gs pos="100000">
                      <a:srgbClr val="353535"/>
                    </a:gs>
                  </a:gsLst>
                  <a:lin ang="5400000" scaled="0"/>
                </a:gradFill>
                <a:cs typeface="Segoe UI" panose="020B0502040204020203" pitchFamily="34" charset="0"/>
              </a:rPr>
              <a:t>and link together</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Use bookmarks and custom navigation to bring your data story to life</a:t>
            </a:r>
          </a:p>
        </p:txBody>
      </p:sp>
      <p:pic>
        <p:nvPicPr>
          <p:cNvPr id="21" name="Picture 20" descr="A screenshot of a computer&#10;&#10;Description generated with very high confidence">
            <a:extLst>
              <a:ext uri="{FF2B5EF4-FFF2-40B4-BE49-F238E27FC236}">
                <a16:creationId xmlns:a16="http://schemas.microsoft.com/office/drawing/2014/main" id="{65320132-D7C5-4C69-9148-7BFE65264F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2371" y="1666344"/>
            <a:ext cx="6296484" cy="4338767"/>
          </a:xfrm>
          <a:prstGeom prst="rect">
            <a:avLst/>
          </a:prstGeom>
        </p:spPr>
      </p:pic>
      <p:pic>
        <p:nvPicPr>
          <p:cNvPr id="142" name="Picture 141" descr="A screenshot of a computer screen&#10;&#10;Description generated with very high confidence">
            <a:extLst>
              <a:ext uri="{FF2B5EF4-FFF2-40B4-BE49-F238E27FC236}">
                <a16:creationId xmlns:a16="http://schemas.microsoft.com/office/drawing/2014/main" id="{3A4979F2-A35D-4911-AA0E-FD069322B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109" y="848591"/>
            <a:ext cx="8246798" cy="6044408"/>
          </a:xfrm>
          <a:prstGeom prst="rect">
            <a:avLst/>
          </a:prstGeom>
        </p:spPr>
      </p:pic>
    </p:spTree>
    <p:extLst>
      <p:ext uri="{BB962C8B-B14F-4D97-AF65-F5344CB8AC3E}">
        <p14:creationId xmlns:p14="http://schemas.microsoft.com/office/powerpoint/2010/main" val="41793435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99B67B-A70C-4AB2-B854-61E8BFEFBDFD}"/>
              </a:ext>
            </a:extLst>
          </p:cNvPr>
          <p:cNvSpPr>
            <a:spLocks noGrp="1"/>
          </p:cNvSpPr>
          <p:nvPr>
            <p:ph type="title"/>
          </p:nvPr>
        </p:nvSpPr>
        <p:spPr/>
        <p:txBody>
          <a:bodyPr/>
          <a:lstStyle/>
          <a:p>
            <a:r>
              <a:rPr lang="en-US" dirty="0"/>
              <a:t>Visualize in the context of  your business</a:t>
            </a:r>
          </a:p>
        </p:txBody>
      </p:sp>
      <p:pic>
        <p:nvPicPr>
          <p:cNvPr id="2" name="Picture 1" descr="Data visualization screenshots">
            <a:extLst>
              <a:ext uri="{FF2B5EF4-FFF2-40B4-BE49-F238E27FC236}">
                <a16:creationId xmlns:a16="http://schemas.microsoft.com/office/drawing/2014/main" id="{6479AA1E-17DA-4B0E-A8A0-2883C3C09B18}"/>
              </a:ext>
            </a:extLst>
          </p:cNvPr>
          <p:cNvPicPr>
            <a:picLocks noChangeAspect="1"/>
          </p:cNvPicPr>
          <p:nvPr/>
        </p:nvPicPr>
        <p:blipFill>
          <a:blip r:embed="rId3"/>
          <a:stretch>
            <a:fillRect/>
          </a:stretch>
        </p:blipFill>
        <p:spPr>
          <a:xfrm>
            <a:off x="477130" y="1214796"/>
            <a:ext cx="4470666" cy="2285659"/>
          </a:xfrm>
          <a:prstGeom prst="rect">
            <a:avLst/>
          </a:prstGeom>
          <a:ln>
            <a:solidFill>
              <a:schemeClr val="accent5"/>
            </a:solidFill>
          </a:ln>
          <a:effectLst/>
        </p:spPr>
      </p:pic>
      <p:pic>
        <p:nvPicPr>
          <p:cNvPr id="6" name="Picture 5" descr="Data visualization screenshots">
            <a:extLst>
              <a:ext uri="{FF2B5EF4-FFF2-40B4-BE49-F238E27FC236}">
                <a16:creationId xmlns:a16="http://schemas.microsoft.com/office/drawing/2014/main" id="{DC8A8F17-3BE5-4CA6-9D8D-DC78C7AF6BD8}"/>
              </a:ext>
            </a:extLst>
          </p:cNvPr>
          <p:cNvPicPr>
            <a:picLocks noChangeAspect="1"/>
          </p:cNvPicPr>
          <p:nvPr/>
        </p:nvPicPr>
        <p:blipFill>
          <a:blip r:embed="rId4"/>
          <a:stretch>
            <a:fillRect/>
          </a:stretch>
        </p:blipFill>
        <p:spPr>
          <a:xfrm>
            <a:off x="510274" y="3600838"/>
            <a:ext cx="4437521" cy="2786676"/>
          </a:xfrm>
          <a:prstGeom prst="rect">
            <a:avLst/>
          </a:prstGeom>
          <a:ln>
            <a:solidFill>
              <a:schemeClr val="accent5"/>
            </a:solidFill>
          </a:ln>
          <a:effectLst/>
        </p:spPr>
      </p:pic>
      <p:pic>
        <p:nvPicPr>
          <p:cNvPr id="7" name="Picture 6" descr="Data visualization screenshots">
            <a:extLst>
              <a:ext uri="{FF2B5EF4-FFF2-40B4-BE49-F238E27FC236}">
                <a16:creationId xmlns:a16="http://schemas.microsoft.com/office/drawing/2014/main" id="{AB0F7908-95E7-46C0-A56A-0A8EC4EAB6F3}"/>
              </a:ext>
            </a:extLst>
          </p:cNvPr>
          <p:cNvPicPr>
            <a:picLocks noChangeAspect="1"/>
          </p:cNvPicPr>
          <p:nvPr/>
        </p:nvPicPr>
        <p:blipFill rotWithShape="1">
          <a:blip r:embed="rId5"/>
          <a:srcRect l="108" t="108" r="108" b="108"/>
          <a:stretch/>
        </p:blipFill>
        <p:spPr>
          <a:xfrm>
            <a:off x="5056576" y="1214794"/>
            <a:ext cx="4776536" cy="2725914"/>
          </a:xfrm>
          <a:prstGeom prst="rect">
            <a:avLst/>
          </a:prstGeom>
          <a:ln>
            <a:solidFill>
              <a:schemeClr val="accent5"/>
            </a:solidFill>
          </a:ln>
          <a:effectLst/>
        </p:spPr>
      </p:pic>
      <p:pic>
        <p:nvPicPr>
          <p:cNvPr id="3" name="Picture 2" descr="Data visualization screenshots">
            <a:extLst>
              <a:ext uri="{FF2B5EF4-FFF2-40B4-BE49-F238E27FC236}">
                <a16:creationId xmlns:a16="http://schemas.microsoft.com/office/drawing/2014/main" id="{59451DD3-4822-4EC9-9DCE-D4B194D90093}"/>
              </a:ext>
            </a:extLst>
          </p:cNvPr>
          <p:cNvPicPr>
            <a:picLocks noChangeAspect="1"/>
          </p:cNvPicPr>
          <p:nvPr/>
        </p:nvPicPr>
        <p:blipFill>
          <a:blip r:embed="rId6"/>
          <a:stretch>
            <a:fillRect/>
          </a:stretch>
        </p:blipFill>
        <p:spPr>
          <a:xfrm>
            <a:off x="5056576" y="4084673"/>
            <a:ext cx="4776536" cy="2302840"/>
          </a:xfrm>
          <a:prstGeom prst="rect">
            <a:avLst/>
          </a:prstGeom>
          <a:ln>
            <a:solidFill>
              <a:schemeClr val="accent5"/>
            </a:solidFill>
          </a:ln>
          <a:effectLst/>
        </p:spPr>
      </p:pic>
    </p:spTree>
    <p:extLst>
      <p:ext uri="{BB962C8B-B14F-4D97-AF65-F5344CB8AC3E}">
        <p14:creationId xmlns:p14="http://schemas.microsoft.com/office/powerpoint/2010/main" val="6324967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E9BBC-2629-4FEC-87E2-EBAD7010142E}"/>
              </a:ext>
            </a:extLst>
          </p:cNvPr>
          <p:cNvSpPr>
            <a:spLocks noGrp="1"/>
          </p:cNvSpPr>
          <p:nvPr>
            <p:ph type="title"/>
          </p:nvPr>
        </p:nvSpPr>
        <p:spPr/>
        <p:txBody>
          <a:bodyPr/>
          <a:lstStyle/>
          <a:p>
            <a:r>
              <a:rPr lang="en-US" dirty="0"/>
              <a:t>Share insights with others</a:t>
            </a:r>
          </a:p>
        </p:txBody>
      </p:sp>
      <p:grpSp>
        <p:nvGrpSpPr>
          <p:cNvPr id="126" name="Group 125">
            <a:extLst>
              <a:ext uri="{FF2B5EF4-FFF2-40B4-BE49-F238E27FC236}">
                <a16:creationId xmlns:a16="http://schemas.microsoft.com/office/drawing/2014/main" id="{2C6754A6-8484-4AE8-936A-5885C595A213}"/>
              </a:ext>
              <a:ext uri="{C183D7F6-B498-43B3-948B-1728B52AA6E4}">
                <adec:decorative xmlns:adec="http://schemas.microsoft.com/office/drawing/2017/decorative" val="1"/>
              </a:ext>
            </a:extLst>
          </p:cNvPr>
          <p:cNvGrpSpPr/>
          <p:nvPr/>
        </p:nvGrpSpPr>
        <p:grpSpPr>
          <a:xfrm>
            <a:off x="469489" y="1306010"/>
            <a:ext cx="851483" cy="851483"/>
            <a:chOff x="453624" y="1818174"/>
            <a:chExt cx="868680" cy="868680"/>
          </a:xfrm>
        </p:grpSpPr>
        <p:sp>
          <p:nvSpPr>
            <p:cNvPr id="127" name="Oval 126">
              <a:extLst>
                <a:ext uri="{FF2B5EF4-FFF2-40B4-BE49-F238E27FC236}">
                  <a16:creationId xmlns:a16="http://schemas.microsoft.com/office/drawing/2014/main" id="{FF282DA7-FB2A-409A-A776-B58520932BB3}"/>
                </a:ext>
              </a:extLst>
            </p:cNvPr>
            <p:cNvSpPr/>
            <p:nvPr/>
          </p:nvSpPr>
          <p:spPr bwMode="auto">
            <a:xfrm>
              <a:off x="453624" y="181817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28" name="binary" title="Icon of binary code, ones and zeros">
              <a:extLst>
                <a:ext uri="{FF2B5EF4-FFF2-40B4-BE49-F238E27FC236}">
                  <a16:creationId xmlns:a16="http://schemas.microsoft.com/office/drawing/2014/main" id="{57AB6BCC-15C6-44B4-9659-8B070B1C3FCF}"/>
                </a:ext>
              </a:extLst>
            </p:cNvPr>
            <p:cNvSpPr>
              <a:spLocks noChangeAspect="1" noEditPoints="1"/>
            </p:cNvSpPr>
            <p:nvPr/>
          </p:nvSpPr>
          <p:spPr bwMode="auto">
            <a:xfrm>
              <a:off x="659364" y="2055119"/>
              <a:ext cx="457200" cy="39479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grpSp>
        <p:nvGrpSpPr>
          <p:cNvPr id="133" name="Group 132">
            <a:extLst>
              <a:ext uri="{FF2B5EF4-FFF2-40B4-BE49-F238E27FC236}">
                <a16:creationId xmlns:a16="http://schemas.microsoft.com/office/drawing/2014/main" id="{723967C8-621B-440A-9FF5-D6FB6CA8458F}"/>
              </a:ext>
              <a:ext uri="{C183D7F6-B498-43B3-948B-1728B52AA6E4}">
                <adec:decorative xmlns:adec="http://schemas.microsoft.com/office/drawing/2017/decorative" val="1"/>
              </a:ext>
            </a:extLst>
          </p:cNvPr>
          <p:cNvGrpSpPr/>
          <p:nvPr/>
        </p:nvGrpSpPr>
        <p:grpSpPr>
          <a:xfrm>
            <a:off x="469489" y="2242682"/>
            <a:ext cx="851483" cy="851483"/>
            <a:chOff x="453624" y="2773764"/>
            <a:chExt cx="868680" cy="868680"/>
          </a:xfrm>
        </p:grpSpPr>
        <p:sp>
          <p:nvSpPr>
            <p:cNvPr id="134" name="Oval 133">
              <a:extLst>
                <a:ext uri="{FF2B5EF4-FFF2-40B4-BE49-F238E27FC236}">
                  <a16:creationId xmlns:a16="http://schemas.microsoft.com/office/drawing/2014/main" id="{F9FB6B9D-D537-4BBB-A1BC-52A69D62243C}"/>
                </a:ext>
              </a:extLst>
            </p:cNvPr>
            <p:cNvSpPr/>
            <p:nvPr/>
          </p:nvSpPr>
          <p:spPr bwMode="auto">
            <a:xfrm>
              <a:off x="453624" y="277376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5" name="Beaker_F196" title="Icon of a scientific flask with liquid in it">
              <a:extLst>
                <a:ext uri="{FF2B5EF4-FFF2-40B4-BE49-F238E27FC236}">
                  <a16:creationId xmlns:a16="http://schemas.microsoft.com/office/drawing/2014/main" id="{E4B15AF4-50B2-431C-A7ED-2CEF6A66DB1C}"/>
                </a:ext>
              </a:extLst>
            </p:cNvPr>
            <p:cNvSpPr>
              <a:spLocks noChangeAspect="1" noEditPoints="1"/>
            </p:cNvSpPr>
            <p:nvPr/>
          </p:nvSpPr>
          <p:spPr bwMode="auto">
            <a:xfrm>
              <a:off x="690117" y="2979504"/>
              <a:ext cx="395694" cy="45720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139" name="Group 138">
            <a:extLst>
              <a:ext uri="{FF2B5EF4-FFF2-40B4-BE49-F238E27FC236}">
                <a16:creationId xmlns:a16="http://schemas.microsoft.com/office/drawing/2014/main" id="{1D5E4B70-FFD5-47D2-978E-9E49ED9ACEDE}"/>
              </a:ext>
              <a:ext uri="{C183D7F6-B498-43B3-948B-1728B52AA6E4}">
                <adec:decorative xmlns:adec="http://schemas.microsoft.com/office/drawing/2017/decorative" val="1"/>
              </a:ext>
            </a:extLst>
          </p:cNvPr>
          <p:cNvGrpSpPr/>
          <p:nvPr/>
        </p:nvGrpSpPr>
        <p:grpSpPr>
          <a:xfrm>
            <a:off x="469489" y="3179354"/>
            <a:ext cx="851483" cy="851483"/>
            <a:chOff x="453624" y="3729354"/>
            <a:chExt cx="868680" cy="868680"/>
          </a:xfrm>
        </p:grpSpPr>
        <p:sp>
          <p:nvSpPr>
            <p:cNvPr id="140" name="Oval 139">
              <a:extLst>
                <a:ext uri="{FF2B5EF4-FFF2-40B4-BE49-F238E27FC236}">
                  <a16:creationId xmlns:a16="http://schemas.microsoft.com/office/drawing/2014/main" id="{DCEDA104-9266-483D-9E34-5400677F95BC}"/>
                </a:ext>
              </a:extLst>
            </p:cNvPr>
            <p:cNvSpPr/>
            <p:nvPr/>
          </p:nvSpPr>
          <p:spPr bwMode="auto">
            <a:xfrm>
              <a:off x="453624" y="372935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41" name="Eye" title="Icon of an eye">
              <a:extLst>
                <a:ext uri="{FF2B5EF4-FFF2-40B4-BE49-F238E27FC236}">
                  <a16:creationId xmlns:a16="http://schemas.microsoft.com/office/drawing/2014/main" id="{16954649-802C-42DC-934D-7D988F3DA611}"/>
                </a:ext>
              </a:extLst>
            </p:cNvPr>
            <p:cNvSpPr>
              <a:spLocks noChangeAspect="1" noEditPoints="1"/>
            </p:cNvSpPr>
            <p:nvPr/>
          </p:nvSpPr>
          <p:spPr bwMode="auto">
            <a:xfrm>
              <a:off x="659364" y="4037480"/>
              <a:ext cx="457200" cy="25242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gradFill>
                  <a:gsLst>
                    <a:gs pos="0">
                      <a:srgbClr val="505050"/>
                    </a:gs>
                    <a:gs pos="100000">
                      <a:srgbClr val="505050"/>
                    </a:gs>
                  </a:gsLst>
                </a:gradFill>
                <a:latin typeface="Segoe UI Semilight"/>
              </a:endParaRPr>
            </a:p>
          </p:txBody>
        </p:sp>
      </p:grpSp>
      <p:grpSp>
        <p:nvGrpSpPr>
          <p:cNvPr id="136" name="Group 135">
            <a:extLst>
              <a:ext uri="{FF2B5EF4-FFF2-40B4-BE49-F238E27FC236}">
                <a16:creationId xmlns:a16="http://schemas.microsoft.com/office/drawing/2014/main" id="{1DED8D8B-A78B-43ED-B119-6E376112C822}"/>
              </a:ext>
              <a:ext uri="{C183D7F6-B498-43B3-948B-1728B52AA6E4}">
                <adec:decorative xmlns:adec="http://schemas.microsoft.com/office/drawing/2017/decorative" val="1"/>
              </a:ext>
            </a:extLst>
          </p:cNvPr>
          <p:cNvGrpSpPr/>
          <p:nvPr/>
        </p:nvGrpSpPr>
        <p:grpSpPr>
          <a:xfrm>
            <a:off x="469489" y="4116026"/>
            <a:ext cx="851483" cy="851483"/>
            <a:chOff x="453624" y="4684944"/>
            <a:chExt cx="868680" cy="868680"/>
          </a:xfrm>
        </p:grpSpPr>
        <p:sp>
          <p:nvSpPr>
            <p:cNvPr id="137" name="Oval 136">
              <a:extLst>
                <a:ext uri="{FF2B5EF4-FFF2-40B4-BE49-F238E27FC236}">
                  <a16:creationId xmlns:a16="http://schemas.microsoft.com/office/drawing/2014/main" id="{E20AA134-ED0C-4BF2-A275-C4F156FFA878}"/>
                </a:ext>
              </a:extLst>
            </p:cNvPr>
            <p:cNvSpPr/>
            <p:nvPr/>
          </p:nvSpPr>
          <p:spPr bwMode="auto">
            <a:xfrm>
              <a:off x="453624" y="4684944"/>
              <a:ext cx="868680" cy="868680"/>
            </a:xfrm>
            <a:prstGeom prst="ellipse">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8" name="Relationship_F003" title="Icon of three boxes connected by lines">
              <a:extLst>
                <a:ext uri="{FF2B5EF4-FFF2-40B4-BE49-F238E27FC236}">
                  <a16:creationId xmlns:a16="http://schemas.microsoft.com/office/drawing/2014/main" id="{1F330616-A7BB-4645-A082-0AEB54E2660D}"/>
                </a:ext>
              </a:extLst>
            </p:cNvPr>
            <p:cNvSpPr>
              <a:spLocks noChangeAspect="1" noEditPoints="1"/>
            </p:cNvSpPr>
            <p:nvPr/>
          </p:nvSpPr>
          <p:spPr bwMode="auto">
            <a:xfrm>
              <a:off x="659364" y="4905471"/>
              <a:ext cx="457200" cy="42762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Semilight"/>
              </a:endParaRPr>
            </a:p>
          </p:txBody>
        </p:sp>
      </p:grpSp>
      <p:grpSp>
        <p:nvGrpSpPr>
          <p:cNvPr id="130" name="Group 129">
            <a:extLst>
              <a:ext uri="{FF2B5EF4-FFF2-40B4-BE49-F238E27FC236}">
                <a16:creationId xmlns:a16="http://schemas.microsoft.com/office/drawing/2014/main" id="{0E6F174D-2A41-415A-B03E-59E9F67B104E}"/>
              </a:ext>
              <a:ext uri="{C183D7F6-B498-43B3-948B-1728B52AA6E4}">
                <adec:decorative xmlns:adec="http://schemas.microsoft.com/office/drawing/2017/decorative" val="1"/>
              </a:ext>
            </a:extLst>
          </p:cNvPr>
          <p:cNvGrpSpPr/>
          <p:nvPr/>
        </p:nvGrpSpPr>
        <p:grpSpPr>
          <a:xfrm>
            <a:off x="469489" y="5052700"/>
            <a:ext cx="851483" cy="851483"/>
            <a:chOff x="453624" y="5640535"/>
            <a:chExt cx="868680" cy="868680"/>
          </a:xfrm>
        </p:grpSpPr>
        <p:sp>
          <p:nvSpPr>
            <p:cNvPr id="131" name="Oval 130">
              <a:extLst>
                <a:ext uri="{FF2B5EF4-FFF2-40B4-BE49-F238E27FC236}">
                  <a16:creationId xmlns:a16="http://schemas.microsoft.com/office/drawing/2014/main" id="{3DC0AE46-B726-4F63-8437-7C5A4F34D19B}"/>
                </a:ext>
              </a:extLst>
            </p:cNvPr>
            <p:cNvSpPr/>
            <p:nvPr/>
          </p:nvSpPr>
          <p:spPr bwMode="auto">
            <a:xfrm>
              <a:off x="453624" y="5640535"/>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2" name="personal_connect" title="Icon of a person with two bidirectional arrows below them">
              <a:extLst>
                <a:ext uri="{FF2B5EF4-FFF2-40B4-BE49-F238E27FC236}">
                  <a16:creationId xmlns:a16="http://schemas.microsoft.com/office/drawing/2014/main" id="{0014007A-9023-4B8E-861C-077C9A37F842}"/>
                </a:ext>
              </a:extLst>
            </p:cNvPr>
            <p:cNvSpPr>
              <a:spLocks noChangeAspect="1" noEditPoints="1"/>
            </p:cNvSpPr>
            <p:nvPr/>
          </p:nvSpPr>
          <p:spPr bwMode="auto">
            <a:xfrm>
              <a:off x="748479" y="5846275"/>
              <a:ext cx="278970" cy="45720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sp>
        <p:nvSpPr>
          <p:cNvPr id="129" name="Rectangle 128">
            <a:extLst>
              <a:ext uri="{FF2B5EF4-FFF2-40B4-BE49-F238E27FC236}">
                <a16:creationId xmlns:a16="http://schemas.microsoft.com/office/drawing/2014/main" id="{77A7732C-217E-475C-ADE0-076F0C0459E1}"/>
              </a:ext>
            </a:extLst>
          </p:cNvPr>
          <p:cNvSpPr/>
          <p:nvPr/>
        </p:nvSpPr>
        <p:spPr>
          <a:xfrm>
            <a:off x="1511769" y="1424033"/>
            <a:ext cx="4020793" cy="4344828"/>
          </a:xfrm>
          <a:prstGeom prst="rect">
            <a:avLst/>
          </a:prstGeom>
        </p:spPr>
        <p:txBody>
          <a:bodyPr wrap="square" lIns="182828" tIns="143407" rIns="179259" bIns="143407">
            <a:spAutoFit/>
          </a:bodyPr>
          <a:lstStyle/>
          <a:p>
            <a:pPr marL="0" lvl="1" defTabSz="932239">
              <a:lnSpc>
                <a:spcPct val="90000"/>
              </a:lnSpc>
              <a:defRPr/>
            </a:pPr>
            <a:r>
              <a:rPr lang="en-US" sz="2745" dirty="0">
                <a:solidFill>
                  <a:schemeClr val="tx2"/>
                </a:solidFill>
                <a:latin typeface="Segoe UI Semibold" panose="020B0702040204020203" pitchFamily="34" charset="0"/>
                <a:cs typeface="Segoe UI Semibold" panose="020B0702040204020203" pitchFamily="34" charset="0"/>
              </a:rPr>
              <a:t>Publish</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Publish interactive or</a:t>
            </a:r>
            <a:br>
              <a:rPr lang="en-US" sz="1961" dirty="0">
                <a:gradFill>
                  <a:gsLst>
                    <a:gs pos="5439">
                      <a:srgbClr val="353535"/>
                    </a:gs>
                    <a:gs pos="100000">
                      <a:srgbClr val="353535"/>
                    </a:gs>
                  </a:gsLst>
                  <a:lin ang="5400000" scaled="0"/>
                </a:gradFill>
                <a:cs typeface="Segoe UI" panose="020B0502040204020203" pitchFamily="34" charset="0"/>
              </a:rPr>
            </a:br>
            <a:r>
              <a:rPr lang="en-US" sz="1961" dirty="0">
                <a:gradFill>
                  <a:gsLst>
                    <a:gs pos="5439">
                      <a:srgbClr val="353535"/>
                    </a:gs>
                    <a:gs pos="100000">
                      <a:srgbClr val="353535"/>
                    </a:gs>
                  </a:gsLst>
                  <a:lin ang="5400000" scaled="0"/>
                </a:gradFill>
                <a:cs typeface="Segoe UI" panose="020B0502040204020203" pitchFamily="34" charset="0"/>
              </a:rPr>
              <a:t>paginated reports to</a:t>
            </a:r>
            <a:br>
              <a:rPr lang="en-US" sz="1961" dirty="0">
                <a:gradFill>
                  <a:gsLst>
                    <a:gs pos="5439">
                      <a:srgbClr val="353535"/>
                    </a:gs>
                    <a:gs pos="100000">
                      <a:srgbClr val="353535"/>
                    </a:gs>
                  </a:gsLst>
                  <a:lin ang="5400000" scaled="0"/>
                </a:gradFill>
                <a:cs typeface="Segoe UI" panose="020B0502040204020203" pitchFamily="34" charset="0"/>
              </a:rPr>
            </a:br>
            <a:r>
              <a:rPr lang="en-US" sz="1961" dirty="0">
                <a:gradFill>
                  <a:gsLst>
                    <a:gs pos="5439">
                      <a:srgbClr val="353535"/>
                    </a:gs>
                    <a:gs pos="100000">
                      <a:srgbClr val="353535"/>
                    </a:gs>
                  </a:gsLst>
                  <a:lin ang="5400000" scaled="0"/>
                </a:gradFill>
                <a:cs typeface="Segoe UI" panose="020B0502040204020203" pitchFamily="34" charset="0"/>
              </a:rPr>
              <a:t>the cloud or on-premises</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Automatic data refresh, so your reports are always up to date</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Package your reports in apps for easy consumption and control</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Manage your analytics content with admin and governance tools</a:t>
            </a:r>
          </a:p>
        </p:txBody>
      </p:sp>
      <p:pic>
        <p:nvPicPr>
          <p:cNvPr id="22" name="Picture 21" descr="A screenshot&#10;&#10;Description generated with very high confidence">
            <a:extLst>
              <a:ext uri="{FF2B5EF4-FFF2-40B4-BE49-F238E27FC236}">
                <a16:creationId xmlns:a16="http://schemas.microsoft.com/office/drawing/2014/main" id="{8F0D1550-EC43-4C57-A5D3-8491CEA6F8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2171" y="1699775"/>
            <a:ext cx="7016422" cy="4204407"/>
          </a:xfrm>
          <a:prstGeom prst="rect">
            <a:avLst/>
          </a:prstGeom>
        </p:spPr>
      </p:pic>
      <p:pic>
        <p:nvPicPr>
          <p:cNvPr id="142" name="Picture 141" descr="A screenshot of a computer screen&#10;&#10;Description generated with very high confidence">
            <a:extLst>
              <a:ext uri="{FF2B5EF4-FFF2-40B4-BE49-F238E27FC236}">
                <a16:creationId xmlns:a16="http://schemas.microsoft.com/office/drawing/2014/main" id="{3A4979F2-A35D-4911-AA0E-FD069322B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109" y="848591"/>
            <a:ext cx="8246798" cy="6044408"/>
          </a:xfrm>
          <a:prstGeom prst="rect">
            <a:avLst/>
          </a:prstGeom>
        </p:spPr>
      </p:pic>
    </p:spTree>
    <p:extLst>
      <p:ext uri="{BB962C8B-B14F-4D97-AF65-F5344CB8AC3E}">
        <p14:creationId xmlns:p14="http://schemas.microsoft.com/office/powerpoint/2010/main" val="29678157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creenshot">
            <a:extLst>
              <a:ext uri="{FF2B5EF4-FFF2-40B4-BE49-F238E27FC236}">
                <a16:creationId xmlns:a16="http://schemas.microsoft.com/office/drawing/2014/main" id="{116EF3B5-E455-4ABF-82E0-CA0A01CEDF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4741"/>
          <a:stretch/>
        </p:blipFill>
        <p:spPr>
          <a:xfrm>
            <a:off x="5804875" y="1637264"/>
            <a:ext cx="7094210" cy="4346051"/>
          </a:xfrm>
          <a:prstGeom prst="rect">
            <a:avLst/>
          </a:prstGeom>
          <a:solidFill>
            <a:schemeClr val="accent6">
              <a:lumMod val="75000"/>
            </a:schemeClr>
          </a:solidFill>
        </p:spPr>
      </p:pic>
      <p:pic>
        <p:nvPicPr>
          <p:cNvPr id="23" name="Picture 22" descr="screenshot">
            <a:extLst>
              <a:ext uri="{FF2B5EF4-FFF2-40B4-BE49-F238E27FC236}">
                <a16:creationId xmlns:a16="http://schemas.microsoft.com/office/drawing/2014/main" id="{41B46EDC-B371-4C7F-BC2B-6375C5D4FAA1}"/>
              </a:ext>
            </a:extLst>
          </p:cNvPr>
          <p:cNvPicPr>
            <a:picLocks noChangeAspect="1"/>
          </p:cNvPicPr>
          <p:nvPr/>
        </p:nvPicPr>
        <p:blipFill rotWithShape="1">
          <a:blip r:embed="rId4"/>
          <a:srcRect l="1" r="-1522"/>
          <a:stretch/>
        </p:blipFill>
        <p:spPr>
          <a:xfrm>
            <a:off x="5804924" y="1633864"/>
            <a:ext cx="7094144" cy="4357826"/>
          </a:xfrm>
          <a:prstGeom prst="rect">
            <a:avLst/>
          </a:prstGeom>
          <a:solidFill>
            <a:schemeClr val="accent6">
              <a:lumMod val="75000"/>
            </a:schemeClr>
          </a:solidFill>
        </p:spPr>
      </p:pic>
      <p:pic>
        <p:nvPicPr>
          <p:cNvPr id="24" name="Picture 23" descr="screenshot">
            <a:extLst>
              <a:ext uri="{FF2B5EF4-FFF2-40B4-BE49-F238E27FC236}">
                <a16:creationId xmlns:a16="http://schemas.microsoft.com/office/drawing/2014/main" id="{1FD70225-5196-42D6-9A3D-AB2E0707E288}"/>
              </a:ext>
            </a:extLst>
          </p:cNvPr>
          <p:cNvPicPr>
            <a:picLocks noChangeAspect="1"/>
          </p:cNvPicPr>
          <p:nvPr/>
        </p:nvPicPr>
        <p:blipFill rotWithShape="1">
          <a:blip r:embed="rId5"/>
          <a:srcRect r="11466"/>
          <a:stretch/>
        </p:blipFill>
        <p:spPr>
          <a:xfrm>
            <a:off x="5809206" y="1635769"/>
            <a:ext cx="7088481" cy="4375867"/>
          </a:xfrm>
          <a:prstGeom prst="rect">
            <a:avLst/>
          </a:prstGeom>
        </p:spPr>
      </p:pic>
      <p:pic>
        <p:nvPicPr>
          <p:cNvPr id="25" name="Picture 24" descr="screenshot">
            <a:extLst>
              <a:ext uri="{FF2B5EF4-FFF2-40B4-BE49-F238E27FC236}">
                <a16:creationId xmlns:a16="http://schemas.microsoft.com/office/drawing/2014/main" id="{3685552B-4AC9-4A54-B271-5AF93A4E9E78}"/>
              </a:ext>
            </a:extLst>
          </p:cNvPr>
          <p:cNvPicPr>
            <a:picLocks noChangeAspect="1"/>
          </p:cNvPicPr>
          <p:nvPr/>
        </p:nvPicPr>
        <p:blipFill rotWithShape="1">
          <a:blip r:embed="rId6"/>
          <a:srcRect r="20362"/>
          <a:stretch/>
        </p:blipFill>
        <p:spPr>
          <a:xfrm>
            <a:off x="5804998" y="1636151"/>
            <a:ext cx="7088477" cy="4357826"/>
          </a:xfrm>
          <a:prstGeom prst="rect">
            <a:avLst/>
          </a:prstGeom>
        </p:spPr>
      </p:pic>
      <p:sp>
        <p:nvSpPr>
          <p:cNvPr id="3" name="Title 2">
            <a:extLst>
              <a:ext uri="{FF2B5EF4-FFF2-40B4-BE49-F238E27FC236}">
                <a16:creationId xmlns:a16="http://schemas.microsoft.com/office/drawing/2014/main" id="{171E9BBC-2629-4FEC-87E2-EBAD7010142E}"/>
              </a:ext>
            </a:extLst>
          </p:cNvPr>
          <p:cNvSpPr>
            <a:spLocks noGrp="1"/>
          </p:cNvSpPr>
          <p:nvPr>
            <p:ph type="title"/>
          </p:nvPr>
        </p:nvSpPr>
        <p:spPr/>
        <p:txBody>
          <a:bodyPr/>
          <a:lstStyle/>
          <a:p>
            <a:r>
              <a:rPr lang="en-US" dirty="0"/>
              <a:t>Empower your organization</a:t>
            </a:r>
          </a:p>
        </p:txBody>
      </p:sp>
      <p:grpSp>
        <p:nvGrpSpPr>
          <p:cNvPr id="126" name="Group 125">
            <a:extLst>
              <a:ext uri="{FF2B5EF4-FFF2-40B4-BE49-F238E27FC236}">
                <a16:creationId xmlns:a16="http://schemas.microsoft.com/office/drawing/2014/main" id="{2C6754A6-8484-4AE8-936A-5885C595A213}"/>
              </a:ext>
              <a:ext uri="{C183D7F6-B498-43B3-948B-1728B52AA6E4}">
                <adec:decorative xmlns:adec="http://schemas.microsoft.com/office/drawing/2017/decorative" val="1"/>
              </a:ext>
            </a:extLst>
          </p:cNvPr>
          <p:cNvGrpSpPr/>
          <p:nvPr/>
        </p:nvGrpSpPr>
        <p:grpSpPr>
          <a:xfrm>
            <a:off x="469489" y="1306010"/>
            <a:ext cx="851483" cy="851483"/>
            <a:chOff x="453624" y="1818174"/>
            <a:chExt cx="868680" cy="868680"/>
          </a:xfrm>
        </p:grpSpPr>
        <p:sp>
          <p:nvSpPr>
            <p:cNvPr id="127" name="Oval 126">
              <a:extLst>
                <a:ext uri="{FF2B5EF4-FFF2-40B4-BE49-F238E27FC236}">
                  <a16:creationId xmlns:a16="http://schemas.microsoft.com/office/drawing/2014/main" id="{FF282DA7-FB2A-409A-A776-B58520932BB3}"/>
                </a:ext>
              </a:extLst>
            </p:cNvPr>
            <p:cNvSpPr/>
            <p:nvPr/>
          </p:nvSpPr>
          <p:spPr bwMode="auto">
            <a:xfrm>
              <a:off x="453624" y="181817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28" name="binary" title="Icon of binary code, ones and zeros">
              <a:extLst>
                <a:ext uri="{FF2B5EF4-FFF2-40B4-BE49-F238E27FC236}">
                  <a16:creationId xmlns:a16="http://schemas.microsoft.com/office/drawing/2014/main" id="{57AB6BCC-15C6-44B4-9659-8B070B1C3FCF}"/>
                </a:ext>
              </a:extLst>
            </p:cNvPr>
            <p:cNvSpPr>
              <a:spLocks noChangeAspect="1" noEditPoints="1"/>
            </p:cNvSpPr>
            <p:nvPr/>
          </p:nvSpPr>
          <p:spPr bwMode="auto">
            <a:xfrm>
              <a:off x="659364" y="2055119"/>
              <a:ext cx="457200" cy="39479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grpSp>
        <p:nvGrpSpPr>
          <p:cNvPr id="133" name="Group 132">
            <a:extLst>
              <a:ext uri="{FF2B5EF4-FFF2-40B4-BE49-F238E27FC236}">
                <a16:creationId xmlns:a16="http://schemas.microsoft.com/office/drawing/2014/main" id="{723967C8-621B-440A-9FF5-D6FB6CA8458F}"/>
              </a:ext>
              <a:ext uri="{C183D7F6-B498-43B3-948B-1728B52AA6E4}">
                <adec:decorative xmlns:adec="http://schemas.microsoft.com/office/drawing/2017/decorative" val="1"/>
              </a:ext>
            </a:extLst>
          </p:cNvPr>
          <p:cNvGrpSpPr/>
          <p:nvPr/>
        </p:nvGrpSpPr>
        <p:grpSpPr>
          <a:xfrm>
            <a:off x="469489" y="2242682"/>
            <a:ext cx="851483" cy="851483"/>
            <a:chOff x="453624" y="2773764"/>
            <a:chExt cx="868680" cy="868680"/>
          </a:xfrm>
        </p:grpSpPr>
        <p:sp>
          <p:nvSpPr>
            <p:cNvPr id="134" name="Oval 133">
              <a:extLst>
                <a:ext uri="{FF2B5EF4-FFF2-40B4-BE49-F238E27FC236}">
                  <a16:creationId xmlns:a16="http://schemas.microsoft.com/office/drawing/2014/main" id="{F9FB6B9D-D537-4BBB-A1BC-52A69D62243C}"/>
                </a:ext>
              </a:extLst>
            </p:cNvPr>
            <p:cNvSpPr/>
            <p:nvPr/>
          </p:nvSpPr>
          <p:spPr bwMode="auto">
            <a:xfrm>
              <a:off x="453624" y="277376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5" name="Beaker_F196" title="Icon of a scientific flask with liquid in it">
              <a:extLst>
                <a:ext uri="{FF2B5EF4-FFF2-40B4-BE49-F238E27FC236}">
                  <a16:creationId xmlns:a16="http://schemas.microsoft.com/office/drawing/2014/main" id="{E4B15AF4-50B2-431C-A7ED-2CEF6A66DB1C}"/>
                </a:ext>
              </a:extLst>
            </p:cNvPr>
            <p:cNvSpPr>
              <a:spLocks noChangeAspect="1" noEditPoints="1"/>
            </p:cNvSpPr>
            <p:nvPr/>
          </p:nvSpPr>
          <p:spPr bwMode="auto">
            <a:xfrm>
              <a:off x="690117" y="2979504"/>
              <a:ext cx="395694" cy="45720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139" name="Group 138">
            <a:extLst>
              <a:ext uri="{FF2B5EF4-FFF2-40B4-BE49-F238E27FC236}">
                <a16:creationId xmlns:a16="http://schemas.microsoft.com/office/drawing/2014/main" id="{1D5E4B70-FFD5-47D2-978E-9E49ED9ACEDE}"/>
              </a:ext>
              <a:ext uri="{C183D7F6-B498-43B3-948B-1728B52AA6E4}">
                <adec:decorative xmlns:adec="http://schemas.microsoft.com/office/drawing/2017/decorative" val="1"/>
              </a:ext>
            </a:extLst>
          </p:cNvPr>
          <p:cNvGrpSpPr/>
          <p:nvPr/>
        </p:nvGrpSpPr>
        <p:grpSpPr>
          <a:xfrm>
            <a:off x="469489" y="3179354"/>
            <a:ext cx="851483" cy="851483"/>
            <a:chOff x="453624" y="3729354"/>
            <a:chExt cx="868680" cy="868680"/>
          </a:xfrm>
        </p:grpSpPr>
        <p:sp>
          <p:nvSpPr>
            <p:cNvPr id="140" name="Oval 139">
              <a:extLst>
                <a:ext uri="{FF2B5EF4-FFF2-40B4-BE49-F238E27FC236}">
                  <a16:creationId xmlns:a16="http://schemas.microsoft.com/office/drawing/2014/main" id="{DCEDA104-9266-483D-9E34-5400677F95BC}"/>
                </a:ext>
              </a:extLst>
            </p:cNvPr>
            <p:cNvSpPr/>
            <p:nvPr/>
          </p:nvSpPr>
          <p:spPr bwMode="auto">
            <a:xfrm>
              <a:off x="453624" y="372935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41" name="Eye" title="Icon of an eye">
              <a:extLst>
                <a:ext uri="{FF2B5EF4-FFF2-40B4-BE49-F238E27FC236}">
                  <a16:creationId xmlns:a16="http://schemas.microsoft.com/office/drawing/2014/main" id="{16954649-802C-42DC-934D-7D988F3DA611}"/>
                </a:ext>
              </a:extLst>
            </p:cNvPr>
            <p:cNvSpPr>
              <a:spLocks noChangeAspect="1" noEditPoints="1"/>
            </p:cNvSpPr>
            <p:nvPr/>
          </p:nvSpPr>
          <p:spPr bwMode="auto">
            <a:xfrm>
              <a:off x="659364" y="4037480"/>
              <a:ext cx="457200" cy="25242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gradFill>
                  <a:gsLst>
                    <a:gs pos="0">
                      <a:srgbClr val="505050"/>
                    </a:gs>
                    <a:gs pos="100000">
                      <a:srgbClr val="505050"/>
                    </a:gs>
                  </a:gsLst>
                </a:gradFill>
                <a:latin typeface="Segoe UI Semilight"/>
              </a:endParaRPr>
            </a:p>
          </p:txBody>
        </p:sp>
      </p:grpSp>
      <p:grpSp>
        <p:nvGrpSpPr>
          <p:cNvPr id="136" name="Group 135">
            <a:extLst>
              <a:ext uri="{FF2B5EF4-FFF2-40B4-BE49-F238E27FC236}">
                <a16:creationId xmlns:a16="http://schemas.microsoft.com/office/drawing/2014/main" id="{1DED8D8B-A78B-43ED-B119-6E376112C822}"/>
              </a:ext>
              <a:ext uri="{C183D7F6-B498-43B3-948B-1728B52AA6E4}">
                <adec:decorative xmlns:adec="http://schemas.microsoft.com/office/drawing/2017/decorative" val="1"/>
              </a:ext>
            </a:extLst>
          </p:cNvPr>
          <p:cNvGrpSpPr/>
          <p:nvPr/>
        </p:nvGrpSpPr>
        <p:grpSpPr>
          <a:xfrm>
            <a:off x="469489" y="4116026"/>
            <a:ext cx="851483" cy="851483"/>
            <a:chOff x="453624" y="4684944"/>
            <a:chExt cx="868680" cy="868680"/>
          </a:xfrm>
        </p:grpSpPr>
        <p:sp>
          <p:nvSpPr>
            <p:cNvPr id="137" name="Oval 136">
              <a:extLst>
                <a:ext uri="{FF2B5EF4-FFF2-40B4-BE49-F238E27FC236}">
                  <a16:creationId xmlns:a16="http://schemas.microsoft.com/office/drawing/2014/main" id="{E20AA134-ED0C-4BF2-A275-C4F156FFA878}"/>
                </a:ext>
              </a:extLst>
            </p:cNvPr>
            <p:cNvSpPr/>
            <p:nvPr/>
          </p:nvSpPr>
          <p:spPr bwMode="auto">
            <a:xfrm>
              <a:off x="453624" y="4684944"/>
              <a:ext cx="868680" cy="868680"/>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8" name="Relationship_F003" title="Icon of three boxes connected by lines">
              <a:extLst>
                <a:ext uri="{FF2B5EF4-FFF2-40B4-BE49-F238E27FC236}">
                  <a16:creationId xmlns:a16="http://schemas.microsoft.com/office/drawing/2014/main" id="{1F330616-A7BB-4645-A082-0AEB54E2660D}"/>
                </a:ext>
              </a:extLst>
            </p:cNvPr>
            <p:cNvSpPr>
              <a:spLocks noChangeAspect="1" noEditPoints="1"/>
            </p:cNvSpPr>
            <p:nvPr/>
          </p:nvSpPr>
          <p:spPr bwMode="auto">
            <a:xfrm>
              <a:off x="659364" y="4905471"/>
              <a:ext cx="457200" cy="42762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Semilight"/>
              </a:endParaRPr>
            </a:p>
          </p:txBody>
        </p:sp>
      </p:grpSp>
      <p:grpSp>
        <p:nvGrpSpPr>
          <p:cNvPr id="130" name="Group 129">
            <a:extLst>
              <a:ext uri="{FF2B5EF4-FFF2-40B4-BE49-F238E27FC236}">
                <a16:creationId xmlns:a16="http://schemas.microsoft.com/office/drawing/2014/main" id="{0E6F174D-2A41-415A-B03E-59E9F67B104E}"/>
              </a:ext>
              <a:ext uri="{C183D7F6-B498-43B3-948B-1728B52AA6E4}">
                <adec:decorative xmlns:adec="http://schemas.microsoft.com/office/drawing/2017/decorative" val="1"/>
              </a:ext>
            </a:extLst>
          </p:cNvPr>
          <p:cNvGrpSpPr/>
          <p:nvPr/>
        </p:nvGrpSpPr>
        <p:grpSpPr>
          <a:xfrm>
            <a:off x="469489" y="5052700"/>
            <a:ext cx="851483" cy="851483"/>
            <a:chOff x="453624" y="5640535"/>
            <a:chExt cx="868680" cy="868680"/>
          </a:xfrm>
        </p:grpSpPr>
        <p:sp>
          <p:nvSpPr>
            <p:cNvPr id="131" name="Oval 130">
              <a:extLst>
                <a:ext uri="{FF2B5EF4-FFF2-40B4-BE49-F238E27FC236}">
                  <a16:creationId xmlns:a16="http://schemas.microsoft.com/office/drawing/2014/main" id="{3DC0AE46-B726-4F63-8437-7C5A4F34D19B}"/>
                </a:ext>
              </a:extLst>
            </p:cNvPr>
            <p:cNvSpPr/>
            <p:nvPr/>
          </p:nvSpPr>
          <p:spPr bwMode="auto">
            <a:xfrm>
              <a:off x="453624" y="5640535"/>
              <a:ext cx="868680" cy="868680"/>
            </a:xfrm>
            <a:prstGeom prst="ellipse">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32" name="personal_connect" title="Icon of a person with two bidirectional arrows below them">
              <a:extLst>
                <a:ext uri="{FF2B5EF4-FFF2-40B4-BE49-F238E27FC236}">
                  <a16:creationId xmlns:a16="http://schemas.microsoft.com/office/drawing/2014/main" id="{0014007A-9023-4B8E-861C-077C9A37F842}"/>
                </a:ext>
              </a:extLst>
            </p:cNvPr>
            <p:cNvSpPr>
              <a:spLocks noChangeAspect="1" noEditPoints="1"/>
            </p:cNvSpPr>
            <p:nvPr/>
          </p:nvSpPr>
          <p:spPr bwMode="auto">
            <a:xfrm>
              <a:off x="748479" y="5846275"/>
              <a:ext cx="278970" cy="45720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dirty="0">
                <a:solidFill>
                  <a:srgbClr val="353535"/>
                </a:solidFill>
                <a:latin typeface="Segoe UI Semilight"/>
              </a:endParaRPr>
            </a:p>
          </p:txBody>
        </p:sp>
      </p:grpSp>
      <p:sp>
        <p:nvSpPr>
          <p:cNvPr id="129" name="Rectangle 128">
            <a:extLst>
              <a:ext uri="{FF2B5EF4-FFF2-40B4-BE49-F238E27FC236}">
                <a16:creationId xmlns:a16="http://schemas.microsoft.com/office/drawing/2014/main" id="{77A7732C-217E-475C-ADE0-076F0C0459E1}"/>
              </a:ext>
            </a:extLst>
          </p:cNvPr>
          <p:cNvSpPr/>
          <p:nvPr/>
        </p:nvSpPr>
        <p:spPr>
          <a:xfrm>
            <a:off x="1511769" y="1424033"/>
            <a:ext cx="4020793" cy="3777572"/>
          </a:xfrm>
          <a:prstGeom prst="rect">
            <a:avLst/>
          </a:prstGeom>
        </p:spPr>
        <p:txBody>
          <a:bodyPr wrap="square" lIns="182828" tIns="143407" rIns="179259" bIns="143407">
            <a:spAutoFit/>
          </a:bodyPr>
          <a:lstStyle/>
          <a:p>
            <a:pPr marL="0" lvl="1" defTabSz="932239">
              <a:lnSpc>
                <a:spcPct val="90000"/>
              </a:lnSpc>
              <a:defRPr/>
            </a:pPr>
            <a:r>
              <a:rPr lang="en-US" sz="2745" dirty="0">
                <a:solidFill>
                  <a:schemeClr val="tx2"/>
                </a:solidFill>
                <a:latin typeface="Segoe UI Semibold" panose="020B0702040204020203" pitchFamily="34" charset="0"/>
                <a:cs typeface="Segoe UI Semibold" panose="020B0702040204020203" pitchFamily="34" charset="0"/>
              </a:rPr>
              <a:t>Collaborate</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Provide insights on any device</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Use Q&amp;A to automatically discover insights</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Deliver insights in other user flows like Teams and SharePoint</a:t>
            </a:r>
          </a:p>
          <a:p>
            <a:pPr marL="0" lvl="1" defTabSz="932239">
              <a:lnSpc>
                <a:spcPct val="90000"/>
              </a:lnSpc>
              <a:spcBef>
                <a:spcPts val="2353"/>
              </a:spcBef>
            </a:pPr>
            <a:r>
              <a:rPr lang="en-US" sz="1961" dirty="0">
                <a:gradFill>
                  <a:gsLst>
                    <a:gs pos="5439">
                      <a:srgbClr val="353535"/>
                    </a:gs>
                    <a:gs pos="100000">
                      <a:srgbClr val="353535"/>
                    </a:gs>
                  </a:gsLst>
                  <a:lin ang="5400000" scaled="0"/>
                </a:gradFill>
                <a:cs typeface="Segoe UI" panose="020B0502040204020203" pitchFamily="34" charset="0"/>
              </a:rPr>
              <a:t>Connect live to your models </a:t>
            </a:r>
            <a:br>
              <a:rPr lang="en-US" sz="1961" dirty="0">
                <a:gradFill>
                  <a:gsLst>
                    <a:gs pos="5439">
                      <a:srgbClr val="353535"/>
                    </a:gs>
                    <a:gs pos="100000">
                      <a:srgbClr val="353535"/>
                    </a:gs>
                  </a:gsLst>
                  <a:lin ang="5400000" scaled="0"/>
                </a:gradFill>
                <a:cs typeface="Segoe UI" panose="020B0502040204020203" pitchFamily="34" charset="0"/>
              </a:rPr>
            </a:br>
            <a:r>
              <a:rPr lang="en-US" sz="1961" dirty="0">
                <a:gradFill>
                  <a:gsLst>
                    <a:gs pos="5439">
                      <a:srgbClr val="353535"/>
                    </a:gs>
                    <a:gs pos="100000">
                      <a:srgbClr val="353535"/>
                    </a:gs>
                  </a:gsLst>
                  <a:lin ang="5400000" scaled="0"/>
                </a:gradFill>
                <a:cs typeface="Segoe UI" panose="020B0502040204020203" pitchFamily="34" charset="0"/>
              </a:rPr>
              <a:t>in Excel and Power BI Desktop</a:t>
            </a:r>
          </a:p>
        </p:txBody>
      </p:sp>
      <p:pic>
        <p:nvPicPr>
          <p:cNvPr id="142" name="Picture 141" descr="A screenshot of a computer screen&#10;&#10;Description generated with very high confidence">
            <a:extLst>
              <a:ext uri="{FF2B5EF4-FFF2-40B4-BE49-F238E27FC236}">
                <a16:creationId xmlns:a16="http://schemas.microsoft.com/office/drawing/2014/main" id="{3A4979F2-A35D-4911-AA0E-FD069322BC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6109" y="848591"/>
            <a:ext cx="8246798" cy="6044408"/>
          </a:xfrm>
          <a:prstGeom prst="rect">
            <a:avLst/>
          </a:prstGeom>
        </p:spPr>
      </p:pic>
    </p:spTree>
    <p:extLst>
      <p:ext uri="{BB962C8B-B14F-4D97-AF65-F5344CB8AC3E}">
        <p14:creationId xmlns:p14="http://schemas.microsoft.com/office/powerpoint/2010/main" val="373095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765203"/>
            <a:ext cx="4469673" cy="1327596"/>
          </a:xfrm>
          <a:prstGeom prst="rect">
            <a:avLst/>
          </a:prstGeom>
        </p:spPr>
        <p:txBody>
          <a:bodyPr wrap="square" lIns="143428" tIns="89642" rIns="143428" bIns="89642" anchor="ctr">
            <a:spAutoFit/>
          </a:bodyPr>
          <a:lstStyle/>
          <a:p>
            <a:pPr defTabSz="914102" fontAlgn="base">
              <a:lnSpc>
                <a:spcPct val="95000"/>
              </a:lnSpc>
              <a:spcBef>
                <a:spcPct val="0"/>
              </a:spcBef>
              <a:defRPr/>
            </a:pPr>
            <a:r>
              <a:rPr lang="en-US" sz="3921" spc="-98" dirty="0">
                <a:ln w="3175">
                  <a:noFill/>
                </a:ln>
                <a:latin typeface="Segoe UI Light"/>
                <a:cs typeface="Segoe UI" pitchFamily="34" charset="0"/>
              </a:rPr>
              <a:t>Stay connected to your data on the go</a:t>
            </a:r>
          </a:p>
        </p:txBody>
      </p:sp>
      <p:pic>
        <p:nvPicPr>
          <p:cNvPr id="7" name="Picture 6" descr="screenshot">
            <a:extLst>
              <a:ext uri="{FF2B5EF4-FFF2-40B4-BE49-F238E27FC236}">
                <a16:creationId xmlns:a16="http://schemas.microsoft.com/office/drawing/2014/main" id="{18198830-7EA7-448C-A2C7-EA3B284C7032}"/>
              </a:ext>
            </a:extLst>
          </p:cNvPr>
          <p:cNvPicPr>
            <a:picLocks noChangeAspect="1"/>
          </p:cNvPicPr>
          <p:nvPr/>
        </p:nvPicPr>
        <p:blipFill>
          <a:blip r:embed="rId3"/>
          <a:stretch>
            <a:fillRect/>
          </a:stretch>
        </p:blipFill>
        <p:spPr>
          <a:xfrm>
            <a:off x="7160260" y="593830"/>
            <a:ext cx="2668741" cy="5778715"/>
          </a:xfrm>
          <a:prstGeom prst="rect">
            <a:avLst/>
          </a:prstGeom>
        </p:spPr>
      </p:pic>
      <p:pic>
        <p:nvPicPr>
          <p:cNvPr id="5" name="Picture 4" descr="screenashot">
            <a:extLst>
              <a:ext uri="{FF2B5EF4-FFF2-40B4-BE49-F238E27FC236}">
                <a16:creationId xmlns:a16="http://schemas.microsoft.com/office/drawing/2014/main" id="{8C4408DB-D3B5-4284-B841-B3B4F5548440}"/>
              </a:ext>
            </a:extLst>
          </p:cNvPr>
          <p:cNvPicPr>
            <a:picLocks noChangeAspect="1"/>
          </p:cNvPicPr>
          <p:nvPr/>
        </p:nvPicPr>
        <p:blipFill>
          <a:blip r:embed="rId4"/>
          <a:stretch>
            <a:fillRect/>
          </a:stretch>
        </p:blipFill>
        <p:spPr>
          <a:xfrm>
            <a:off x="7162234" y="598103"/>
            <a:ext cx="2668742" cy="5778717"/>
          </a:xfrm>
          <a:prstGeom prst="rect">
            <a:avLst/>
          </a:prstGeom>
        </p:spPr>
      </p:pic>
      <p:pic>
        <p:nvPicPr>
          <p:cNvPr id="3" name="Picture 2" descr="screenshot">
            <a:extLst>
              <a:ext uri="{FF2B5EF4-FFF2-40B4-BE49-F238E27FC236}">
                <a16:creationId xmlns:a16="http://schemas.microsoft.com/office/drawing/2014/main" id="{6C5897F4-6AF3-4859-9683-3516DBDBF1F9}"/>
              </a:ext>
            </a:extLst>
          </p:cNvPr>
          <p:cNvPicPr>
            <a:picLocks noChangeAspect="1"/>
          </p:cNvPicPr>
          <p:nvPr/>
        </p:nvPicPr>
        <p:blipFill>
          <a:blip r:embed="rId5"/>
          <a:stretch>
            <a:fillRect/>
          </a:stretch>
        </p:blipFill>
        <p:spPr>
          <a:xfrm>
            <a:off x="7162234" y="598104"/>
            <a:ext cx="2670716" cy="5782989"/>
          </a:xfrm>
          <a:prstGeom prst="rect">
            <a:avLst/>
          </a:prstGeom>
        </p:spPr>
      </p:pic>
      <p:grpSp>
        <p:nvGrpSpPr>
          <p:cNvPr id="11" name="Group 10" descr="Cell phone">
            <a:extLst>
              <a:ext uri="{FF2B5EF4-FFF2-40B4-BE49-F238E27FC236}">
                <a16:creationId xmlns:a16="http://schemas.microsoft.com/office/drawing/2014/main" id="{3EB91FF7-93D1-4E02-956B-13942612DF4E}"/>
              </a:ext>
            </a:extLst>
          </p:cNvPr>
          <p:cNvGrpSpPr/>
          <p:nvPr/>
        </p:nvGrpSpPr>
        <p:grpSpPr>
          <a:xfrm>
            <a:off x="6096000" y="48109"/>
            <a:ext cx="4912308" cy="6809405"/>
            <a:chOff x="5902336" y="316807"/>
            <a:chExt cx="3831117" cy="5310666"/>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6"/>
            <a:srcRect l="15939" t="7611" r="18902" b="16994"/>
            <a:stretch/>
          </p:blipFill>
          <p:spPr>
            <a:xfrm>
              <a:off x="6278673" y="316807"/>
              <a:ext cx="2944528" cy="5273524"/>
            </a:xfrm>
            <a:prstGeom prst="rect">
              <a:avLst/>
            </a:prstGeom>
          </p:spPr>
        </p:pic>
        <p:pic>
          <p:nvPicPr>
            <p:cNvPr id="10" name="Picture 9" descr="Cell phone">
              <a:extLst>
                <a:ext uri="{FF2B5EF4-FFF2-40B4-BE49-F238E27FC236}">
                  <a16:creationId xmlns:a16="http://schemas.microsoft.com/office/drawing/2014/main" id="{995461A3-5982-4899-AB68-66338329381F}"/>
                </a:ext>
              </a:extLst>
            </p:cNvPr>
            <p:cNvPicPr>
              <a:picLocks noChangeAspect="1"/>
            </p:cNvPicPr>
            <p:nvPr/>
          </p:nvPicPr>
          <p:blipFill rotWithShape="1">
            <a:blip r:embed="rId7"/>
            <a:srcRect l="7611" t="7611" r="7611" b="16463"/>
            <a:stretch/>
          </p:blipFill>
          <p:spPr>
            <a:xfrm>
              <a:off x="5902336" y="316808"/>
              <a:ext cx="3831117" cy="5310665"/>
            </a:xfrm>
            <a:prstGeom prst="rect">
              <a:avLst/>
            </a:prstGeom>
          </p:spPr>
        </p:pic>
      </p:grpSp>
    </p:spTree>
    <p:extLst>
      <p:ext uri="{BB962C8B-B14F-4D97-AF65-F5344CB8AC3E}">
        <p14:creationId xmlns:p14="http://schemas.microsoft.com/office/powerpoint/2010/main" val="24271458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0347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4.44848E-6 L 3.3444E-7 -4.44848E-6 " pathEditMode="relative" rAng="0" ptsTypes="AA">
                                      <p:cBhvr>
                                        <p:cTn id="14" dur="650" fill="hold"/>
                                        <p:tgtEl>
                                          <p:spTgt spid="11"/>
                                        </p:tgtEl>
                                        <p:attrNameLst>
                                          <p:attrName>ppt_x</p:attrName>
                                          <p:attrName>ppt_y</p:attrName>
                                        </p:attrNameLst>
                                      </p:cBhvr>
                                      <p:rCtr x="-1251" y="0"/>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50"/>
                                        <p:tgtEl>
                                          <p:spTgt spid="7"/>
                                        </p:tgtEl>
                                      </p:cBhvr>
                                    </p:animEffect>
                                  </p:childTnLst>
                                </p:cTn>
                              </p:par>
                              <p:par>
                                <p:cTn id="18" presetID="63" presetClass="path" presetSubtype="0" decel="100000" fill="hold" nodeType="withEffect">
                                  <p:stCondLst>
                                    <p:cond delay="0"/>
                                  </p:stCondLst>
                                  <p:childTnLst>
                                    <p:animMotion origin="layout" path="M 0.02502 -3.46346E-6 L 1.18713E-6 -3.46346E-6 " pathEditMode="relative" rAng="0" ptsTypes="AA">
                                      <p:cBhvr>
                                        <p:cTn id="19" dur="650" fill="hold"/>
                                        <p:tgtEl>
                                          <p:spTgt spid="7"/>
                                        </p:tgtEl>
                                        <p:attrNameLst>
                                          <p:attrName>ppt_x</p:attrName>
                                          <p:attrName>ppt_y</p:attrName>
                                        </p:attrNameLst>
                                      </p:cBhvr>
                                      <p:rCtr x="-1251" y="0"/>
                                    </p:animMotion>
                                  </p:childTnLst>
                                </p:cTn>
                              </p:par>
                            </p:childTnLst>
                          </p:cTn>
                        </p:par>
                        <p:par>
                          <p:cTn id="20" fill="hold">
                            <p:stCondLst>
                              <p:cond delay="650"/>
                            </p:stCondLst>
                            <p:childTnLst>
                              <p:par>
                                <p:cTn id="21" presetID="10" presetClass="entr" presetSubtype="0"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par>
                          <p:cTn id="24" fill="hold">
                            <p:stCondLst>
                              <p:cond delay="2650"/>
                            </p:stCondLst>
                            <p:childTnLst>
                              <p:par>
                                <p:cTn id="25" presetID="10" presetClass="entr" presetSubtype="0" fill="hold" nodeType="afterEffect">
                                  <p:stCondLst>
                                    <p:cond delay="10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8" y="1033293"/>
            <a:ext cx="4432452" cy="4791414"/>
          </a:xfrm>
          <a:prstGeom prst="rect">
            <a:avLst/>
          </a:prstGeom>
        </p:spPr>
        <p:txBody>
          <a:bodyPr wrap="square" lIns="143428" tIns="89642" rIns="143428" bIns="89642" anchor="ctr">
            <a:spAutoFit/>
          </a:bodyPr>
          <a:lstStyle/>
          <a:p>
            <a:pPr defTabSz="914102" fontAlgn="base">
              <a:lnSpc>
                <a:spcPct val="95000"/>
              </a:lnSpc>
              <a:spcBef>
                <a:spcPct val="0"/>
              </a:spcBef>
              <a:defRPr/>
            </a:pPr>
            <a:r>
              <a:rPr lang="en-US" sz="3921" spc="-98" dirty="0">
                <a:ln w="3175">
                  <a:noFill/>
                </a:ln>
                <a:gradFill>
                  <a:gsLst>
                    <a:gs pos="24479">
                      <a:srgbClr val="505050"/>
                    </a:gs>
                    <a:gs pos="94000">
                      <a:srgbClr val="505050"/>
                    </a:gs>
                  </a:gsLst>
                  <a:lin ang="5400000" scaled="1"/>
                </a:gradFill>
                <a:latin typeface="Segoe UI Light"/>
                <a:cs typeface="Segoe UI" pitchFamily="34" charset="0"/>
              </a:rPr>
              <a:t>Deliver insights through </a:t>
            </a:r>
          </a:p>
          <a:p>
            <a:pPr marL="224097" indent="-224097" defTabSz="914102" fontAlgn="base">
              <a:lnSpc>
                <a:spcPct val="95000"/>
              </a:lnSpc>
              <a:spcBef>
                <a:spcPts val="1176"/>
              </a:spcBef>
              <a:spcAft>
                <a:spcPct val="0"/>
              </a:spcAft>
              <a:buFont typeface="Arial" panose="020B0604020202020204" pitchFamily="34" charset="0"/>
              <a:buChar char="•"/>
              <a:defRPr/>
            </a:pPr>
            <a:r>
              <a:rPr lang="en-US" sz="2353" dirty="0"/>
              <a:t>Excel </a:t>
            </a:r>
          </a:p>
          <a:p>
            <a:pPr marL="224097" indent="-224097" defTabSz="914102" fontAlgn="base">
              <a:lnSpc>
                <a:spcPct val="95000"/>
              </a:lnSpc>
              <a:spcBef>
                <a:spcPts val="1176"/>
              </a:spcBef>
              <a:spcAft>
                <a:spcPct val="0"/>
              </a:spcAft>
              <a:buFont typeface="Arial" panose="020B0604020202020204" pitchFamily="34" charset="0"/>
              <a:buChar char="•"/>
              <a:defRPr/>
            </a:pPr>
            <a:r>
              <a:rPr lang="en-US" sz="2353" dirty="0"/>
              <a:t>Visio</a:t>
            </a:r>
          </a:p>
          <a:p>
            <a:pPr marL="224097" indent="-224097" defTabSz="914102" fontAlgn="base">
              <a:lnSpc>
                <a:spcPct val="95000"/>
              </a:lnSpc>
              <a:spcBef>
                <a:spcPts val="1176"/>
              </a:spcBef>
              <a:spcAft>
                <a:spcPct val="0"/>
              </a:spcAft>
              <a:buFont typeface="Arial" panose="020B0604020202020204" pitchFamily="34" charset="0"/>
              <a:buChar char="•"/>
              <a:defRPr/>
            </a:pPr>
            <a:r>
              <a:rPr lang="en-US" sz="2353" dirty="0"/>
              <a:t>SharePoint</a:t>
            </a:r>
          </a:p>
          <a:p>
            <a:pPr marL="224097" indent="-224097" defTabSz="914102" fontAlgn="base">
              <a:lnSpc>
                <a:spcPct val="95000"/>
              </a:lnSpc>
              <a:spcBef>
                <a:spcPts val="1176"/>
              </a:spcBef>
              <a:spcAft>
                <a:spcPct val="0"/>
              </a:spcAft>
              <a:buFont typeface="Arial" panose="020B0604020202020204" pitchFamily="34" charset="0"/>
              <a:buChar char="•"/>
              <a:defRPr/>
            </a:pPr>
            <a:r>
              <a:rPr lang="en-US" sz="2353" dirty="0"/>
              <a:t>Teams</a:t>
            </a:r>
          </a:p>
          <a:p>
            <a:pPr marL="224097" indent="-224097" defTabSz="914102" fontAlgn="base">
              <a:lnSpc>
                <a:spcPct val="95000"/>
              </a:lnSpc>
              <a:spcBef>
                <a:spcPts val="1176"/>
              </a:spcBef>
              <a:spcAft>
                <a:spcPct val="0"/>
              </a:spcAft>
              <a:buFont typeface="Arial" panose="020B0604020202020204" pitchFamily="34" charset="0"/>
              <a:buChar char="•"/>
              <a:defRPr/>
            </a:pPr>
            <a:r>
              <a:rPr lang="en-US" sz="2353" dirty="0"/>
              <a:t>PowerApps</a:t>
            </a:r>
          </a:p>
          <a:p>
            <a:pPr marL="224097" indent="-224097" defTabSz="914102" fontAlgn="base">
              <a:lnSpc>
                <a:spcPct val="95000"/>
              </a:lnSpc>
              <a:spcBef>
                <a:spcPts val="1176"/>
              </a:spcBef>
              <a:spcAft>
                <a:spcPct val="0"/>
              </a:spcAft>
              <a:buFont typeface="Arial" panose="020B0604020202020204" pitchFamily="34" charset="0"/>
              <a:buChar char="•"/>
              <a:defRPr/>
            </a:pPr>
            <a:r>
              <a:rPr lang="en-US" sz="2353" dirty="0"/>
              <a:t>Dynamics 365</a:t>
            </a:r>
          </a:p>
          <a:p>
            <a:pPr marL="224097" indent="-224097" defTabSz="914102" fontAlgn="base">
              <a:lnSpc>
                <a:spcPct val="95000"/>
              </a:lnSpc>
              <a:spcBef>
                <a:spcPts val="1176"/>
              </a:spcBef>
              <a:spcAft>
                <a:spcPct val="0"/>
              </a:spcAft>
              <a:buFont typeface="Arial" panose="020B0604020202020204" pitchFamily="34" charset="0"/>
              <a:buChar char="•"/>
              <a:defRPr/>
            </a:pPr>
            <a:r>
              <a:rPr lang="en-US" sz="2353" dirty="0"/>
              <a:t>SaaS apps</a:t>
            </a:r>
          </a:p>
        </p:txBody>
      </p:sp>
      <p:grpSp>
        <p:nvGrpSpPr>
          <p:cNvPr id="2" name="Group 1" descr="laptop">
            <a:extLst>
              <a:ext uri="{FF2B5EF4-FFF2-40B4-BE49-F238E27FC236}">
                <a16:creationId xmlns:a16="http://schemas.microsoft.com/office/drawing/2014/main" id="{6D674AD9-060E-48F1-83DB-9B13104344BC}"/>
              </a:ext>
            </a:extLst>
          </p:cNvPr>
          <p:cNvGrpSpPr/>
          <p:nvPr/>
        </p:nvGrpSpPr>
        <p:grpSpPr>
          <a:xfrm>
            <a:off x="3716115" y="-92515"/>
            <a:ext cx="10266147" cy="6836130"/>
            <a:chOff x="3790630" y="-94867"/>
            <a:chExt cx="10472005" cy="6973209"/>
          </a:xfrm>
        </p:grpSpPr>
        <p:pic>
          <p:nvPicPr>
            <p:cNvPr id="13" name="Picture 12">
              <a:extLst>
                <a:ext uri="{FF2B5EF4-FFF2-40B4-BE49-F238E27FC236}">
                  <a16:creationId xmlns:a16="http://schemas.microsoft.com/office/drawing/2014/main" id="{E617FC46-8390-4C18-823E-603DD1E4A95D}"/>
                </a:ext>
              </a:extLst>
            </p:cNvPr>
            <p:cNvPicPr>
              <a:picLocks noChangeAspect="1"/>
            </p:cNvPicPr>
            <p:nvPr/>
          </p:nvPicPr>
          <p:blipFill rotWithShape="1">
            <a:blip r:embed="rId3"/>
            <a:srcRect r="11182"/>
            <a:stretch/>
          </p:blipFill>
          <p:spPr>
            <a:xfrm>
              <a:off x="5175505" y="905256"/>
              <a:ext cx="8499691" cy="4864608"/>
            </a:xfrm>
            <a:prstGeom prst="rect">
              <a:avLst/>
            </a:prstGeom>
          </p:spPr>
        </p:pic>
        <p:pic>
          <p:nvPicPr>
            <p:cNvPr id="9"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90630" y="-94867"/>
              <a:ext cx="10472005" cy="6973209"/>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pic>
        <p:nvPicPr>
          <p:cNvPr id="14" name="Picture 13" descr="screenshot">
            <a:extLst>
              <a:ext uri="{FF2B5EF4-FFF2-40B4-BE49-F238E27FC236}">
                <a16:creationId xmlns:a16="http://schemas.microsoft.com/office/drawing/2014/main" id="{222FA1FE-4614-44DB-82B4-39FE38DE27CB}"/>
              </a:ext>
            </a:extLst>
          </p:cNvPr>
          <p:cNvPicPr>
            <a:picLocks noChangeAspect="1"/>
          </p:cNvPicPr>
          <p:nvPr/>
        </p:nvPicPr>
        <p:blipFill rotWithShape="1">
          <a:blip r:embed="rId5"/>
          <a:srcRect r="14776"/>
          <a:stretch/>
        </p:blipFill>
        <p:spPr>
          <a:xfrm>
            <a:off x="5073766" y="887947"/>
            <a:ext cx="7510549" cy="4768980"/>
          </a:xfrm>
          <a:prstGeom prst="rect">
            <a:avLst/>
          </a:prstGeom>
        </p:spPr>
      </p:pic>
      <p:pic>
        <p:nvPicPr>
          <p:cNvPr id="15" name="Picture 14" descr="screenshot">
            <a:extLst>
              <a:ext uri="{FF2B5EF4-FFF2-40B4-BE49-F238E27FC236}">
                <a16:creationId xmlns:a16="http://schemas.microsoft.com/office/drawing/2014/main" id="{32B6DF17-48F7-4929-9B0F-6F1641163972}"/>
              </a:ext>
            </a:extLst>
          </p:cNvPr>
          <p:cNvPicPr>
            <a:picLocks noChangeAspect="1"/>
          </p:cNvPicPr>
          <p:nvPr/>
        </p:nvPicPr>
        <p:blipFill rotWithShape="1">
          <a:blip r:embed="rId6"/>
          <a:srcRect r="19452" b="-263"/>
          <a:stretch/>
        </p:blipFill>
        <p:spPr>
          <a:xfrm>
            <a:off x="5073765" y="887948"/>
            <a:ext cx="7551013" cy="4777944"/>
          </a:xfrm>
          <a:prstGeom prst="rect">
            <a:avLst/>
          </a:prstGeom>
        </p:spPr>
      </p:pic>
    </p:spTree>
    <p:extLst>
      <p:ext uri="{BB962C8B-B14F-4D97-AF65-F5344CB8AC3E}">
        <p14:creationId xmlns:p14="http://schemas.microsoft.com/office/powerpoint/2010/main" val="31855659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398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par>
                          <p:cTn id="15" fill="hold">
                            <p:stCondLst>
                              <p:cond delay="650"/>
                            </p:stCondLst>
                            <p:childTnLst>
                              <p:par>
                                <p:cTn id="16" presetID="10" presetClass="entr" presetSubtype="0" fill="hold" nodeType="after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par>
                          <p:cTn id="19" fill="hold">
                            <p:stCondLst>
                              <p:cond delay="2650"/>
                            </p:stCondLst>
                            <p:childTnLst>
                              <p:par>
                                <p:cTn id="20" presetID="10" presetClass="entr" presetSubtype="0" fill="hold" nodeType="after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0400" y="2001459"/>
            <a:ext cx="4330877" cy="2905954"/>
          </a:xfrm>
          <a:prstGeom prst="rect">
            <a:avLst/>
          </a:prstGeom>
        </p:spPr>
        <p:txBody>
          <a:bodyPr wrap="square" lIns="179183" tIns="143346" rIns="179183" bIns="143346">
            <a:spAutoFit/>
          </a:bodyPr>
          <a:lstStyle/>
          <a:p>
            <a:pPr defTabSz="913215">
              <a:lnSpc>
                <a:spcPct val="90000"/>
              </a:lnSpc>
              <a:defRPr/>
            </a:pPr>
            <a:r>
              <a:rPr lang="en-US" sz="2800" dirty="0">
                <a:solidFill>
                  <a:srgbClr val="000000"/>
                </a:solidFill>
                <a:latin typeface="Segoe UI Semibold" panose="020B0702040204020203" pitchFamily="34" charset="0"/>
                <a:cs typeface="Segoe UI Semibold" panose="020B0702040204020203" pitchFamily="34" charset="0"/>
              </a:rPr>
              <a:t>February 2020</a:t>
            </a:r>
          </a:p>
          <a:p>
            <a:pPr defTabSz="913215">
              <a:lnSpc>
                <a:spcPct val="90000"/>
              </a:lnSpc>
              <a:defRPr/>
            </a:pPr>
            <a:endParaRPr lang="en-US" sz="2800" dirty="0">
              <a:solidFill>
                <a:srgbClr val="000000"/>
              </a:solidFill>
              <a:latin typeface="Segoe UI Semibold" panose="020B0702040204020203" pitchFamily="34" charset="0"/>
              <a:cs typeface="Segoe UI Semibold" panose="020B0702040204020203" pitchFamily="34" charset="0"/>
            </a:endParaRPr>
          </a:p>
          <a:p>
            <a:pPr defTabSz="913215">
              <a:lnSpc>
                <a:spcPct val="90000"/>
              </a:lnSpc>
              <a:defRPr/>
            </a:pPr>
            <a:r>
              <a:rPr lang="en-US" sz="4307" dirty="0">
                <a:gradFill>
                  <a:gsLst>
                    <a:gs pos="2917">
                      <a:srgbClr val="353535"/>
                    </a:gs>
                    <a:gs pos="100000">
                      <a:srgbClr val="353535"/>
                    </a:gs>
                  </a:gsLst>
                  <a:lin ang="5400000" scaled="0"/>
                </a:gradFill>
                <a:latin typeface="Segoe UI Light"/>
              </a:rPr>
              <a:t>A Leader in </a:t>
            </a:r>
          </a:p>
          <a:p>
            <a:pPr defTabSz="913215">
              <a:lnSpc>
                <a:spcPct val="90000"/>
              </a:lnSpc>
              <a:defRPr/>
            </a:pPr>
            <a:r>
              <a:rPr lang="en-US" sz="4307" dirty="0">
                <a:gradFill>
                  <a:gsLst>
                    <a:gs pos="2917">
                      <a:srgbClr val="353535"/>
                    </a:gs>
                    <a:gs pos="100000">
                      <a:srgbClr val="353535"/>
                    </a:gs>
                  </a:gsLst>
                  <a:lin ang="5400000" scaled="0"/>
                </a:gradFill>
                <a:latin typeface="Segoe UI Light"/>
              </a:rPr>
              <a:t>Analytics &amp; BI Platforms</a:t>
            </a:r>
            <a:r>
              <a:rPr lang="en-US" sz="2400" dirty="0">
                <a:gradFill>
                  <a:gsLst>
                    <a:gs pos="2917">
                      <a:srgbClr val="353535"/>
                    </a:gs>
                    <a:gs pos="100000">
                      <a:srgbClr val="353535"/>
                    </a:gs>
                  </a:gsLst>
                  <a:lin ang="5400000" scaled="0"/>
                </a:gradFill>
                <a:latin typeface="Segoe UI Light"/>
              </a:rPr>
              <a:t>*</a:t>
            </a:r>
            <a:endParaRPr lang="en-US" sz="4307" dirty="0">
              <a:gradFill>
                <a:gsLst>
                  <a:gs pos="2917">
                    <a:srgbClr val="353535"/>
                  </a:gs>
                  <a:gs pos="100000">
                    <a:srgbClr val="353535"/>
                  </a:gs>
                </a:gsLst>
                <a:lin ang="5400000" scaled="0"/>
              </a:gradFill>
              <a:latin typeface="Segoe UI Light"/>
            </a:endParaRPr>
          </a:p>
        </p:txBody>
      </p:sp>
      <p:sp>
        <p:nvSpPr>
          <p:cNvPr id="9" name="TextBox 8"/>
          <p:cNvSpPr txBox="1"/>
          <p:nvPr/>
        </p:nvSpPr>
        <p:spPr>
          <a:xfrm>
            <a:off x="364079" y="5807597"/>
            <a:ext cx="11701972" cy="1040190"/>
          </a:xfrm>
          <a:prstGeom prst="rect">
            <a:avLst/>
          </a:prstGeom>
          <a:noFill/>
        </p:spPr>
        <p:txBody>
          <a:bodyPr wrap="square" lIns="179158" tIns="143326" rIns="179158" bIns="143326" rtlCol="0">
            <a:spAutoFit/>
          </a:bodyPr>
          <a:lstStyle/>
          <a:p>
            <a:pPr defTabSz="913158">
              <a:defRPr/>
            </a:pPr>
            <a:endParaRPr lang="en-US" sz="784" b="1" i="1">
              <a:solidFill>
                <a:srgbClr val="0078D7"/>
              </a:solidFill>
              <a:latin typeface="Segoe UI"/>
            </a:endParaRPr>
          </a:p>
          <a:p>
            <a:pPr defTabSz="913334">
              <a:defRPr/>
            </a:pPr>
            <a:r>
              <a:rPr lang="en-US" sz="800" b="1" kern="0">
                <a:solidFill>
                  <a:srgbClr val="000000"/>
                </a:solidFill>
                <a:latin typeface="Segoe UI"/>
              </a:rPr>
              <a:t>*Gartner “Magic Quadrant for Analytics and Business Intelligence Platforms,” by Cindi Howson, James Richardson, Rita </a:t>
            </a:r>
            <a:r>
              <a:rPr lang="en-US" sz="800" b="1" kern="0" err="1">
                <a:solidFill>
                  <a:srgbClr val="000000"/>
                </a:solidFill>
                <a:latin typeface="Segoe UI"/>
              </a:rPr>
              <a:t>Sallam</a:t>
            </a:r>
            <a:r>
              <a:rPr lang="en-US" sz="800" b="1" kern="0">
                <a:solidFill>
                  <a:srgbClr val="000000"/>
                </a:solidFill>
                <a:latin typeface="Segoe UI"/>
              </a:rPr>
              <a:t>, Austin </a:t>
            </a:r>
            <a:r>
              <a:rPr lang="en-US" sz="800" b="1" kern="0" err="1">
                <a:solidFill>
                  <a:srgbClr val="000000"/>
                </a:solidFill>
                <a:latin typeface="Segoe UI"/>
              </a:rPr>
              <a:t>Kronz</a:t>
            </a:r>
            <a:r>
              <a:rPr lang="en-US" sz="800" b="1" kern="0">
                <a:solidFill>
                  <a:srgbClr val="000000"/>
                </a:solidFill>
                <a:latin typeface="Segoe UI"/>
              </a:rPr>
              <a:t>, 11 February 2019</a:t>
            </a:r>
          </a:p>
          <a:p>
            <a:pPr defTabSz="914192">
              <a:spcAft>
                <a:spcPts val="200"/>
              </a:spcAft>
              <a:defRPr/>
            </a:pPr>
            <a:r>
              <a:rPr lang="en-US" sz="800" kern="0">
                <a:solidFill>
                  <a:srgbClr val="000000"/>
                </a:solidFill>
                <a:latin typeface="Segoe UI"/>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r>
              <a:rPr lang="en-US" sz="800" i="1">
                <a:solidFill>
                  <a:srgbClr val="000000"/>
                </a:solidFill>
                <a:latin typeface="Graphik Web"/>
              </a:rPr>
              <a:t>GARTNER is a registered trademark and service mark of Gartner, Inc. and/or its affiliates in the U.S. and internationally and is used herein with permission. All rights reserved.</a:t>
            </a:r>
            <a:endParaRPr lang="en-US" sz="800" kern="0">
              <a:solidFill>
                <a:srgbClr val="000000"/>
              </a:solidFill>
              <a:latin typeface="Segoe UI"/>
            </a:endParaRPr>
          </a:p>
        </p:txBody>
      </p:sp>
      <p:pic>
        <p:nvPicPr>
          <p:cNvPr id="3" name="Picture 2" descr="A close up of a sign&#10;&#10;Description automatically generated">
            <a:extLst>
              <a:ext uri="{FF2B5EF4-FFF2-40B4-BE49-F238E27FC236}">
                <a16:creationId xmlns:a16="http://schemas.microsoft.com/office/drawing/2014/main" id="{3BEFAEA2-DDF1-488C-8F89-79A5637E73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677" y="755670"/>
            <a:ext cx="3434282" cy="78556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CEAA22B-BD6A-4E77-ADEF-2724DFCFF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2" y="380059"/>
            <a:ext cx="5056892" cy="5427539"/>
          </a:xfrm>
          <a:prstGeom prst="rect">
            <a:avLst/>
          </a:prstGeom>
        </p:spPr>
      </p:pic>
    </p:spTree>
    <p:extLst>
      <p:ext uri="{BB962C8B-B14F-4D97-AF65-F5344CB8AC3E}">
        <p14:creationId xmlns:p14="http://schemas.microsoft.com/office/powerpoint/2010/main" val="929383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6"/>
                                        </p:tgtEl>
                                        <p:attrNameLst>
                                          <p:attrName>ppt_x</p:attrName>
                                          <p:attrName>ppt_y</p:attrName>
                                        </p:attrNameLst>
                                      </p:cBhvr>
                                      <p:rCtr x="-755"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35" presetClass="path" presetSubtype="0" decel="100000" fill="hold" grpId="1" nodeType="withEffect">
                                  <p:stCondLst>
                                    <p:cond delay="150"/>
                                  </p:stCondLst>
                                  <p:childTnLst>
                                    <p:animMotion origin="layout" path="M 4.375E-6 2.59259E-6 L -0.01511 2.59259E-6 " pathEditMode="relative" rAng="0" ptsTypes="AA">
                                      <p:cBhvr>
                                        <p:cTn id="14" dur="750" spd="-100000" fill="hold"/>
                                        <p:tgtEl>
                                          <p:spTgt spid="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3802E-9421-43EC-B4EE-62C4E392CE07}"/>
              </a:ext>
            </a:extLst>
          </p:cNvPr>
          <p:cNvSpPr>
            <a:spLocks noGrp="1"/>
          </p:cNvSpPr>
          <p:nvPr>
            <p:ph type="title"/>
          </p:nvPr>
        </p:nvSpPr>
        <p:spPr/>
        <p:txBody>
          <a:bodyPr/>
          <a:lstStyle/>
          <a:p>
            <a:r>
              <a:rPr lang="en-US"/>
              <a:t>Power BI family</a:t>
            </a:r>
          </a:p>
        </p:txBody>
      </p:sp>
      <p:sp>
        <p:nvSpPr>
          <p:cNvPr id="4" name="Rectangle 3">
            <a:extLst>
              <a:ext uri="{FF2B5EF4-FFF2-40B4-BE49-F238E27FC236}">
                <a16:creationId xmlns:a16="http://schemas.microsoft.com/office/drawing/2014/main" id="{5B8CE203-4484-4A8D-96ED-98A56F285C64}"/>
              </a:ext>
            </a:extLst>
          </p:cNvPr>
          <p:cNvSpPr/>
          <p:nvPr/>
        </p:nvSpPr>
        <p:spPr bwMode="auto">
          <a:xfrm>
            <a:off x="4390453" y="2808132"/>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chemeClr val="accent1"/>
                    </a:gs>
                    <a:gs pos="100000">
                      <a:schemeClr val="accent1"/>
                    </a:gs>
                  </a:gsLst>
                  <a:lin ang="5400000" scaled="1"/>
                </a:gradFill>
                <a:cs typeface="Segoe UI" pitchFamily="34" charset="0"/>
              </a:rPr>
              <a:t>Power BI Pro</a:t>
            </a:r>
          </a:p>
        </p:txBody>
      </p:sp>
      <p:sp>
        <p:nvSpPr>
          <p:cNvPr id="13" name="TextBox 12">
            <a:extLst>
              <a:ext uri="{FF2B5EF4-FFF2-40B4-BE49-F238E27FC236}">
                <a16:creationId xmlns:a16="http://schemas.microsoft.com/office/drawing/2014/main" id="{944D5174-2FA2-437C-8BDF-03F907D62DB1}"/>
              </a:ext>
            </a:extLst>
          </p:cNvPr>
          <p:cNvSpPr txBox="1"/>
          <p:nvPr/>
        </p:nvSpPr>
        <p:spPr>
          <a:xfrm>
            <a:off x="4390452" y="3770717"/>
            <a:ext cx="3797205" cy="724143"/>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rPr>
              <a:t>Cloud-based modern </a:t>
            </a:r>
            <a:br>
              <a:rPr lang="en-US" sz="1961">
                <a:gradFill>
                  <a:gsLst>
                    <a:gs pos="2917">
                      <a:schemeClr val="accent5"/>
                    </a:gs>
                    <a:gs pos="30000">
                      <a:schemeClr val="tx1"/>
                    </a:gs>
                  </a:gsLst>
                  <a:lin ang="5400000" scaled="0"/>
                </a:gradFill>
              </a:rPr>
            </a:br>
            <a:r>
              <a:rPr lang="en-US" sz="1961">
                <a:gradFill>
                  <a:gsLst>
                    <a:gs pos="2917">
                      <a:schemeClr val="accent5"/>
                    </a:gs>
                    <a:gs pos="30000">
                      <a:schemeClr val="tx1"/>
                    </a:gs>
                  </a:gsLst>
                  <a:lin ang="5400000" scaled="0"/>
                </a:gradFill>
              </a:rPr>
              <a:t>business analytics solution</a:t>
            </a:r>
          </a:p>
        </p:txBody>
      </p:sp>
      <p:sp>
        <p:nvSpPr>
          <p:cNvPr id="5" name="Rectangle 4">
            <a:extLst>
              <a:ext uri="{FF2B5EF4-FFF2-40B4-BE49-F238E27FC236}">
                <a16:creationId xmlns:a16="http://schemas.microsoft.com/office/drawing/2014/main" id="{2DD488BE-75E6-4100-BB05-A1EFE2228FF4}"/>
              </a:ext>
            </a:extLst>
          </p:cNvPr>
          <p:cNvSpPr/>
          <p:nvPr/>
        </p:nvSpPr>
        <p:spPr bwMode="auto">
          <a:xfrm>
            <a:off x="8511665" y="2808132"/>
            <a:ext cx="3397501"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a:gradFill>
                  <a:gsLst>
                    <a:gs pos="0">
                      <a:schemeClr val="accent1"/>
                    </a:gs>
                    <a:gs pos="100000">
                      <a:schemeClr val="accent1"/>
                    </a:gs>
                  </a:gsLst>
                  <a:lin ang="5400000" scaled="1"/>
                </a:gradFill>
                <a:cs typeface="Segoe UI" pitchFamily="34" charset="0"/>
              </a:rPr>
              <a:t>Power BI Premium</a:t>
            </a:r>
          </a:p>
        </p:txBody>
      </p:sp>
      <p:sp>
        <p:nvSpPr>
          <p:cNvPr id="10" name="TextBox 9">
            <a:extLst>
              <a:ext uri="{FF2B5EF4-FFF2-40B4-BE49-F238E27FC236}">
                <a16:creationId xmlns:a16="http://schemas.microsoft.com/office/drawing/2014/main" id="{D7BF97BE-6F47-40D8-8B28-754CC00FA204}"/>
              </a:ext>
            </a:extLst>
          </p:cNvPr>
          <p:cNvSpPr txBox="1"/>
          <p:nvPr/>
        </p:nvSpPr>
        <p:spPr>
          <a:xfrm>
            <a:off x="8511665" y="3770717"/>
            <a:ext cx="3261477" cy="724143"/>
          </a:xfrm>
          <a:prstGeom prst="rect">
            <a:avLst/>
          </a:prstGeom>
          <a:noFill/>
        </p:spPr>
        <p:txBody>
          <a:bodyPr wrap="square" lIns="143428" tIns="89642" rIns="143428" bIns="89642" rtlCol="0">
            <a:spAutoFit/>
          </a:bodyPr>
          <a:lstStyle/>
          <a:p>
            <a:pPr>
              <a:lnSpc>
                <a:spcPct val="90000"/>
              </a:lnSpc>
              <a:spcAft>
                <a:spcPts val="588"/>
              </a:spcAft>
            </a:pPr>
            <a:r>
              <a:rPr lang="en-US" sz="1961" dirty="0">
                <a:gradFill>
                  <a:gsLst>
                    <a:gs pos="2917">
                      <a:schemeClr val="accent5"/>
                    </a:gs>
                    <a:gs pos="30000">
                      <a:schemeClr val="tx1"/>
                    </a:gs>
                  </a:gsLst>
                  <a:lin ang="5400000" scaled="0"/>
                </a:gradFill>
              </a:rPr>
              <a:t>Dedicated capacity for increased performance</a:t>
            </a:r>
          </a:p>
        </p:txBody>
      </p:sp>
      <p:sp>
        <p:nvSpPr>
          <p:cNvPr id="20" name="Rectangle 19">
            <a:extLst>
              <a:ext uri="{FF2B5EF4-FFF2-40B4-BE49-F238E27FC236}">
                <a16:creationId xmlns:a16="http://schemas.microsoft.com/office/drawing/2014/main" id="{60CB25D8-7151-4054-A5CB-B4D1E2372680}"/>
              </a:ext>
            </a:extLst>
          </p:cNvPr>
          <p:cNvSpPr/>
          <p:nvPr/>
        </p:nvSpPr>
        <p:spPr bwMode="auto">
          <a:xfrm>
            <a:off x="269240" y="2808132"/>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a:gradFill>
                  <a:gsLst>
                    <a:gs pos="0">
                      <a:schemeClr val="accent1"/>
                    </a:gs>
                    <a:gs pos="100000">
                      <a:schemeClr val="accent1"/>
                    </a:gs>
                  </a:gsLst>
                  <a:lin ang="5400000" scaled="1"/>
                </a:gradFill>
                <a:cs typeface="Segoe UI" pitchFamily="34" charset="0"/>
              </a:rPr>
              <a:t>Power BI Desktop</a:t>
            </a:r>
          </a:p>
        </p:txBody>
      </p:sp>
      <p:sp>
        <p:nvSpPr>
          <p:cNvPr id="23" name="TextBox 22">
            <a:extLst>
              <a:ext uri="{FF2B5EF4-FFF2-40B4-BE49-F238E27FC236}">
                <a16:creationId xmlns:a16="http://schemas.microsoft.com/office/drawing/2014/main" id="{26116158-D8E9-4C82-B0C1-E267FEFD5FEF}"/>
              </a:ext>
            </a:extLst>
          </p:cNvPr>
          <p:cNvSpPr txBox="1"/>
          <p:nvPr/>
        </p:nvSpPr>
        <p:spPr>
          <a:xfrm>
            <a:off x="269240" y="3770717"/>
            <a:ext cx="3616004" cy="724143"/>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rPr>
              <a:t>Free data analysis </a:t>
            </a:r>
            <a:br>
              <a:rPr lang="en-US" sz="1961">
                <a:gradFill>
                  <a:gsLst>
                    <a:gs pos="2917">
                      <a:schemeClr val="accent5"/>
                    </a:gs>
                    <a:gs pos="30000">
                      <a:schemeClr val="tx1"/>
                    </a:gs>
                  </a:gsLst>
                  <a:lin ang="5400000" scaled="0"/>
                </a:gradFill>
              </a:rPr>
            </a:br>
            <a:r>
              <a:rPr lang="en-US" sz="1961">
                <a:gradFill>
                  <a:gsLst>
                    <a:gs pos="2917">
                      <a:schemeClr val="accent5"/>
                    </a:gs>
                    <a:gs pos="30000">
                      <a:schemeClr val="tx1"/>
                    </a:gs>
                  </a:gsLst>
                  <a:lin ang="5400000" scaled="0"/>
                </a:gradFill>
              </a:rPr>
              <a:t>and report authoring tool</a:t>
            </a:r>
          </a:p>
        </p:txBody>
      </p:sp>
      <p:sp>
        <p:nvSpPr>
          <p:cNvPr id="35" name="Laptop_E770">
            <a:extLst>
              <a:ext uri="{FF2B5EF4-FFF2-40B4-BE49-F238E27FC236}">
                <a16:creationId xmlns:a16="http://schemas.microsoft.com/office/drawing/2014/main" id="{76D2B342-021F-4DD1-B4E7-2851216D0FB0}"/>
              </a:ext>
            </a:extLst>
          </p:cNvPr>
          <p:cNvSpPr>
            <a:spLocks noChangeAspect="1" noEditPoints="1"/>
          </p:cNvSpPr>
          <p:nvPr/>
        </p:nvSpPr>
        <p:spPr bwMode="auto">
          <a:xfrm>
            <a:off x="457815" y="2484610"/>
            <a:ext cx="618415" cy="41265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40" name="cloud_2">
            <a:extLst>
              <a:ext uri="{FF2B5EF4-FFF2-40B4-BE49-F238E27FC236}">
                <a16:creationId xmlns:a16="http://schemas.microsoft.com/office/drawing/2014/main" id="{E0C3534D-64AA-478F-8CB8-141E9EA4DAA0}"/>
              </a:ext>
            </a:extLst>
          </p:cNvPr>
          <p:cNvSpPr>
            <a:spLocks noChangeAspect="1" noEditPoints="1"/>
          </p:cNvSpPr>
          <p:nvPr/>
        </p:nvSpPr>
        <p:spPr bwMode="auto">
          <a:xfrm>
            <a:off x="4572078" y="2474492"/>
            <a:ext cx="750144" cy="43289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cxnSp>
        <p:nvCxnSpPr>
          <p:cNvPr id="42" name="Straight Connector 41">
            <a:extLst>
              <a:ext uri="{FF2B5EF4-FFF2-40B4-BE49-F238E27FC236}">
                <a16:creationId xmlns:a16="http://schemas.microsoft.com/office/drawing/2014/main" id="{E8945DD5-B953-423A-9D52-52824C8EDF56}"/>
              </a:ext>
            </a:extLst>
          </p:cNvPr>
          <p:cNvCxnSpPr/>
          <p:nvPr/>
        </p:nvCxnSpPr>
        <p:spPr>
          <a:xfrm>
            <a:off x="269241"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BB9D04-1CA3-4E04-838F-EA34F430350F}"/>
              </a:ext>
            </a:extLst>
          </p:cNvPr>
          <p:cNvCxnSpPr/>
          <p:nvPr/>
        </p:nvCxnSpPr>
        <p:spPr>
          <a:xfrm>
            <a:off x="4390453"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5A3DA5-2F8C-4D5B-ABEC-FC4753B50F67}"/>
              </a:ext>
            </a:extLst>
          </p:cNvPr>
          <p:cNvCxnSpPr/>
          <p:nvPr/>
        </p:nvCxnSpPr>
        <p:spPr>
          <a:xfrm>
            <a:off x="8511665"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E0ACB6B-C86D-4026-AFBD-793B06D8E88E}"/>
              </a:ext>
            </a:extLst>
          </p:cNvPr>
          <p:cNvSpPr txBox="1"/>
          <p:nvPr/>
        </p:nvSpPr>
        <p:spPr>
          <a:xfrm>
            <a:off x="269240" y="1589460"/>
            <a:ext cx="3616004" cy="452590"/>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Author</a:t>
            </a:r>
          </a:p>
        </p:txBody>
      </p:sp>
      <p:sp>
        <p:nvSpPr>
          <p:cNvPr id="25" name="TextBox 24">
            <a:extLst>
              <a:ext uri="{FF2B5EF4-FFF2-40B4-BE49-F238E27FC236}">
                <a16:creationId xmlns:a16="http://schemas.microsoft.com/office/drawing/2014/main" id="{6C2F2EA3-7053-4F7E-9520-260ADBBDF9DD}"/>
              </a:ext>
            </a:extLst>
          </p:cNvPr>
          <p:cNvSpPr txBox="1"/>
          <p:nvPr/>
        </p:nvSpPr>
        <p:spPr>
          <a:xfrm>
            <a:off x="4390452" y="1589460"/>
            <a:ext cx="3616004" cy="452590"/>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Share and collaborate</a:t>
            </a:r>
          </a:p>
        </p:txBody>
      </p:sp>
      <p:sp>
        <p:nvSpPr>
          <p:cNvPr id="26" name="TextBox 25">
            <a:extLst>
              <a:ext uri="{FF2B5EF4-FFF2-40B4-BE49-F238E27FC236}">
                <a16:creationId xmlns:a16="http://schemas.microsoft.com/office/drawing/2014/main" id="{D68AC457-7491-4AD6-8FD7-C0C2D0C788C9}"/>
              </a:ext>
            </a:extLst>
          </p:cNvPr>
          <p:cNvSpPr txBox="1"/>
          <p:nvPr/>
        </p:nvSpPr>
        <p:spPr>
          <a:xfrm>
            <a:off x="8511665" y="1589460"/>
            <a:ext cx="3616004" cy="452590"/>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Large scale deployments</a:t>
            </a:r>
          </a:p>
        </p:txBody>
      </p:sp>
      <p:sp>
        <p:nvSpPr>
          <p:cNvPr id="21" name="EMI_E731">
            <a:extLst>
              <a:ext uri="{FF2B5EF4-FFF2-40B4-BE49-F238E27FC236}">
                <a16:creationId xmlns:a16="http://schemas.microsoft.com/office/drawing/2014/main" id="{76F9AF7B-BAF2-4A09-A46F-8E45FD5A2F58}"/>
              </a:ext>
            </a:extLst>
          </p:cNvPr>
          <p:cNvSpPr>
            <a:spLocks noChangeAspect="1" noEditPoints="1"/>
          </p:cNvSpPr>
          <p:nvPr/>
        </p:nvSpPr>
        <p:spPr bwMode="auto">
          <a:xfrm>
            <a:off x="8818071" y="2366481"/>
            <a:ext cx="332933" cy="540901"/>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Tree>
    <p:extLst>
      <p:ext uri="{BB962C8B-B14F-4D97-AF65-F5344CB8AC3E}">
        <p14:creationId xmlns:p14="http://schemas.microsoft.com/office/powerpoint/2010/main" val="404847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07A31B-159E-417C-8FAC-E21A12413868}"/>
              </a:ext>
            </a:extLst>
          </p:cNvPr>
          <p:cNvPicPr>
            <a:picLocks noChangeAspect="1"/>
          </p:cNvPicPr>
          <p:nvPr/>
        </p:nvPicPr>
        <p:blipFill>
          <a:blip r:embed="rId2"/>
          <a:stretch>
            <a:fillRect/>
          </a:stretch>
        </p:blipFill>
        <p:spPr>
          <a:xfrm>
            <a:off x="0" y="325020"/>
            <a:ext cx="12192000" cy="6207959"/>
          </a:xfrm>
          <a:prstGeom prst="rect">
            <a:avLst/>
          </a:prstGeom>
        </p:spPr>
      </p:pic>
    </p:spTree>
    <p:extLst>
      <p:ext uri="{BB962C8B-B14F-4D97-AF65-F5344CB8AC3E}">
        <p14:creationId xmlns:p14="http://schemas.microsoft.com/office/powerpoint/2010/main" val="12808107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3802E-9421-43EC-B4EE-62C4E392CE07}"/>
              </a:ext>
            </a:extLst>
          </p:cNvPr>
          <p:cNvSpPr>
            <a:spLocks noGrp="1"/>
          </p:cNvSpPr>
          <p:nvPr>
            <p:ph type="title"/>
          </p:nvPr>
        </p:nvSpPr>
        <p:spPr/>
        <p:txBody>
          <a:bodyPr/>
          <a:lstStyle/>
          <a:p>
            <a:r>
              <a:rPr lang="en-US"/>
              <a:t>Power BI family</a:t>
            </a:r>
          </a:p>
        </p:txBody>
      </p:sp>
      <p:sp>
        <p:nvSpPr>
          <p:cNvPr id="4" name="Rectangle 3">
            <a:extLst>
              <a:ext uri="{FF2B5EF4-FFF2-40B4-BE49-F238E27FC236}">
                <a16:creationId xmlns:a16="http://schemas.microsoft.com/office/drawing/2014/main" id="{5B8CE203-4484-4A8D-96ED-98A56F285C64}"/>
              </a:ext>
            </a:extLst>
          </p:cNvPr>
          <p:cNvSpPr/>
          <p:nvPr/>
        </p:nvSpPr>
        <p:spPr bwMode="auto">
          <a:xfrm>
            <a:off x="4390453" y="2808132"/>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a:gradFill>
                  <a:gsLst>
                    <a:gs pos="0">
                      <a:schemeClr val="accent1"/>
                    </a:gs>
                    <a:gs pos="100000">
                      <a:schemeClr val="accent1"/>
                    </a:gs>
                  </a:gsLst>
                  <a:lin ang="5400000" scaled="1"/>
                </a:gradFill>
                <a:cs typeface="Segoe UI" pitchFamily="34" charset="0"/>
              </a:rPr>
              <a:t>Power BI Pro</a:t>
            </a:r>
          </a:p>
        </p:txBody>
      </p:sp>
      <p:sp>
        <p:nvSpPr>
          <p:cNvPr id="13" name="TextBox 12">
            <a:extLst>
              <a:ext uri="{FF2B5EF4-FFF2-40B4-BE49-F238E27FC236}">
                <a16:creationId xmlns:a16="http://schemas.microsoft.com/office/drawing/2014/main" id="{944D5174-2FA2-437C-8BDF-03F907D62DB1}"/>
              </a:ext>
            </a:extLst>
          </p:cNvPr>
          <p:cNvSpPr txBox="1"/>
          <p:nvPr/>
        </p:nvSpPr>
        <p:spPr>
          <a:xfrm>
            <a:off x="4390452" y="3770717"/>
            <a:ext cx="3797205" cy="724143"/>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rPr>
              <a:t>Cloud-based modern </a:t>
            </a:r>
            <a:br>
              <a:rPr lang="en-US" sz="1961">
                <a:gradFill>
                  <a:gsLst>
                    <a:gs pos="2917">
                      <a:schemeClr val="accent5"/>
                    </a:gs>
                    <a:gs pos="30000">
                      <a:schemeClr val="tx1"/>
                    </a:gs>
                  </a:gsLst>
                  <a:lin ang="5400000" scaled="0"/>
                </a:gradFill>
              </a:rPr>
            </a:br>
            <a:r>
              <a:rPr lang="en-US" sz="1961">
                <a:gradFill>
                  <a:gsLst>
                    <a:gs pos="2917">
                      <a:schemeClr val="accent5"/>
                    </a:gs>
                    <a:gs pos="30000">
                      <a:schemeClr val="tx1"/>
                    </a:gs>
                  </a:gsLst>
                  <a:lin ang="5400000" scaled="0"/>
                </a:gradFill>
              </a:rPr>
              <a:t>business analytics solution</a:t>
            </a:r>
          </a:p>
        </p:txBody>
      </p:sp>
      <p:sp>
        <p:nvSpPr>
          <p:cNvPr id="5" name="Rectangle 4">
            <a:extLst>
              <a:ext uri="{FF2B5EF4-FFF2-40B4-BE49-F238E27FC236}">
                <a16:creationId xmlns:a16="http://schemas.microsoft.com/office/drawing/2014/main" id="{2DD488BE-75E6-4100-BB05-A1EFE2228FF4}"/>
              </a:ext>
            </a:extLst>
          </p:cNvPr>
          <p:cNvSpPr/>
          <p:nvPr/>
        </p:nvSpPr>
        <p:spPr bwMode="auto">
          <a:xfrm>
            <a:off x="8511665" y="2808132"/>
            <a:ext cx="3397501"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a:gradFill>
                  <a:gsLst>
                    <a:gs pos="0">
                      <a:schemeClr val="accent1"/>
                    </a:gs>
                    <a:gs pos="100000">
                      <a:schemeClr val="accent1"/>
                    </a:gs>
                  </a:gsLst>
                  <a:lin ang="5400000" scaled="1"/>
                </a:gradFill>
                <a:cs typeface="Segoe UI" pitchFamily="34" charset="0"/>
              </a:rPr>
              <a:t>Power BI Premium</a:t>
            </a:r>
          </a:p>
        </p:txBody>
      </p:sp>
      <p:sp>
        <p:nvSpPr>
          <p:cNvPr id="10" name="TextBox 9">
            <a:extLst>
              <a:ext uri="{FF2B5EF4-FFF2-40B4-BE49-F238E27FC236}">
                <a16:creationId xmlns:a16="http://schemas.microsoft.com/office/drawing/2014/main" id="{D7BF97BE-6F47-40D8-8B28-754CC00FA204}"/>
              </a:ext>
            </a:extLst>
          </p:cNvPr>
          <p:cNvSpPr txBox="1"/>
          <p:nvPr/>
        </p:nvSpPr>
        <p:spPr>
          <a:xfrm>
            <a:off x="8511665" y="3770717"/>
            <a:ext cx="3261477" cy="724143"/>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rPr>
              <a:t>Dedicated capacity for increased performance</a:t>
            </a:r>
          </a:p>
        </p:txBody>
      </p:sp>
      <p:sp>
        <p:nvSpPr>
          <p:cNvPr id="20" name="Rectangle 19">
            <a:extLst>
              <a:ext uri="{FF2B5EF4-FFF2-40B4-BE49-F238E27FC236}">
                <a16:creationId xmlns:a16="http://schemas.microsoft.com/office/drawing/2014/main" id="{60CB25D8-7151-4054-A5CB-B4D1E2372680}"/>
              </a:ext>
            </a:extLst>
          </p:cNvPr>
          <p:cNvSpPr/>
          <p:nvPr/>
        </p:nvSpPr>
        <p:spPr bwMode="auto">
          <a:xfrm>
            <a:off x="269240" y="2808132"/>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chemeClr val="accent1"/>
                    </a:gs>
                    <a:gs pos="100000">
                      <a:schemeClr val="accent1"/>
                    </a:gs>
                  </a:gsLst>
                  <a:lin ang="5400000" scaled="1"/>
                </a:gradFill>
                <a:cs typeface="Segoe UI" pitchFamily="34" charset="0"/>
              </a:rPr>
              <a:t>Power BI Desktop</a:t>
            </a:r>
          </a:p>
        </p:txBody>
      </p:sp>
      <p:sp>
        <p:nvSpPr>
          <p:cNvPr id="23" name="TextBox 22">
            <a:extLst>
              <a:ext uri="{FF2B5EF4-FFF2-40B4-BE49-F238E27FC236}">
                <a16:creationId xmlns:a16="http://schemas.microsoft.com/office/drawing/2014/main" id="{26116158-D8E9-4C82-B0C1-E267FEFD5FEF}"/>
              </a:ext>
            </a:extLst>
          </p:cNvPr>
          <p:cNvSpPr txBox="1"/>
          <p:nvPr/>
        </p:nvSpPr>
        <p:spPr>
          <a:xfrm>
            <a:off x="269240" y="3770717"/>
            <a:ext cx="3616004" cy="724143"/>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rPr>
              <a:t>Free data analysis </a:t>
            </a:r>
            <a:br>
              <a:rPr lang="en-US" sz="1961">
                <a:gradFill>
                  <a:gsLst>
                    <a:gs pos="2917">
                      <a:schemeClr val="accent5"/>
                    </a:gs>
                    <a:gs pos="30000">
                      <a:schemeClr val="tx1"/>
                    </a:gs>
                  </a:gsLst>
                  <a:lin ang="5400000" scaled="0"/>
                </a:gradFill>
              </a:rPr>
            </a:br>
            <a:r>
              <a:rPr lang="en-US" sz="1961">
                <a:gradFill>
                  <a:gsLst>
                    <a:gs pos="2917">
                      <a:schemeClr val="accent5"/>
                    </a:gs>
                    <a:gs pos="30000">
                      <a:schemeClr val="tx1"/>
                    </a:gs>
                  </a:gsLst>
                  <a:lin ang="5400000" scaled="0"/>
                </a:gradFill>
              </a:rPr>
              <a:t>and report authoring tool</a:t>
            </a:r>
          </a:p>
        </p:txBody>
      </p:sp>
      <p:sp>
        <p:nvSpPr>
          <p:cNvPr id="35" name="Laptop_E770">
            <a:extLst>
              <a:ext uri="{FF2B5EF4-FFF2-40B4-BE49-F238E27FC236}">
                <a16:creationId xmlns:a16="http://schemas.microsoft.com/office/drawing/2014/main" id="{76D2B342-021F-4DD1-B4E7-2851216D0FB0}"/>
              </a:ext>
            </a:extLst>
          </p:cNvPr>
          <p:cNvSpPr>
            <a:spLocks noChangeAspect="1" noEditPoints="1"/>
          </p:cNvSpPr>
          <p:nvPr/>
        </p:nvSpPr>
        <p:spPr bwMode="auto">
          <a:xfrm>
            <a:off x="457815" y="2484610"/>
            <a:ext cx="618415" cy="41265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40" name="cloud_2">
            <a:extLst>
              <a:ext uri="{FF2B5EF4-FFF2-40B4-BE49-F238E27FC236}">
                <a16:creationId xmlns:a16="http://schemas.microsoft.com/office/drawing/2014/main" id="{E0C3534D-64AA-478F-8CB8-141E9EA4DAA0}"/>
              </a:ext>
            </a:extLst>
          </p:cNvPr>
          <p:cNvSpPr>
            <a:spLocks noChangeAspect="1" noEditPoints="1"/>
          </p:cNvSpPr>
          <p:nvPr/>
        </p:nvSpPr>
        <p:spPr bwMode="auto">
          <a:xfrm>
            <a:off x="4572078" y="2474492"/>
            <a:ext cx="750144" cy="43289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cxnSp>
        <p:nvCxnSpPr>
          <p:cNvPr id="42" name="Straight Connector 41">
            <a:extLst>
              <a:ext uri="{FF2B5EF4-FFF2-40B4-BE49-F238E27FC236}">
                <a16:creationId xmlns:a16="http://schemas.microsoft.com/office/drawing/2014/main" id="{E8945DD5-B953-423A-9D52-52824C8EDF56}"/>
              </a:ext>
            </a:extLst>
          </p:cNvPr>
          <p:cNvCxnSpPr/>
          <p:nvPr/>
        </p:nvCxnSpPr>
        <p:spPr>
          <a:xfrm>
            <a:off x="269241"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BB9D04-1CA3-4E04-838F-EA34F430350F}"/>
              </a:ext>
            </a:extLst>
          </p:cNvPr>
          <p:cNvCxnSpPr/>
          <p:nvPr/>
        </p:nvCxnSpPr>
        <p:spPr>
          <a:xfrm>
            <a:off x="4390453"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5A3DA5-2F8C-4D5B-ABEC-FC4753B50F67}"/>
              </a:ext>
            </a:extLst>
          </p:cNvPr>
          <p:cNvCxnSpPr/>
          <p:nvPr/>
        </p:nvCxnSpPr>
        <p:spPr>
          <a:xfrm>
            <a:off x="8511665"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E0ACB6B-C86D-4026-AFBD-793B06D8E88E}"/>
              </a:ext>
            </a:extLst>
          </p:cNvPr>
          <p:cNvSpPr txBox="1"/>
          <p:nvPr/>
        </p:nvSpPr>
        <p:spPr>
          <a:xfrm>
            <a:off x="269240" y="1589460"/>
            <a:ext cx="3616004" cy="452590"/>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Author</a:t>
            </a:r>
          </a:p>
        </p:txBody>
      </p:sp>
      <p:sp>
        <p:nvSpPr>
          <p:cNvPr id="25" name="TextBox 24">
            <a:extLst>
              <a:ext uri="{FF2B5EF4-FFF2-40B4-BE49-F238E27FC236}">
                <a16:creationId xmlns:a16="http://schemas.microsoft.com/office/drawing/2014/main" id="{6C2F2EA3-7053-4F7E-9520-260ADBBDF9DD}"/>
              </a:ext>
            </a:extLst>
          </p:cNvPr>
          <p:cNvSpPr txBox="1"/>
          <p:nvPr/>
        </p:nvSpPr>
        <p:spPr>
          <a:xfrm>
            <a:off x="4390452" y="1589460"/>
            <a:ext cx="3616004" cy="452590"/>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Share and collaborate</a:t>
            </a:r>
          </a:p>
        </p:txBody>
      </p:sp>
      <p:sp>
        <p:nvSpPr>
          <p:cNvPr id="26" name="TextBox 25">
            <a:extLst>
              <a:ext uri="{FF2B5EF4-FFF2-40B4-BE49-F238E27FC236}">
                <a16:creationId xmlns:a16="http://schemas.microsoft.com/office/drawing/2014/main" id="{D68AC457-7491-4AD6-8FD7-C0C2D0C788C9}"/>
              </a:ext>
            </a:extLst>
          </p:cNvPr>
          <p:cNvSpPr txBox="1"/>
          <p:nvPr/>
        </p:nvSpPr>
        <p:spPr>
          <a:xfrm>
            <a:off x="8511665" y="1589460"/>
            <a:ext cx="3616004" cy="452590"/>
          </a:xfrm>
          <a:prstGeom prst="rect">
            <a:avLst/>
          </a:prstGeom>
          <a:noFill/>
        </p:spPr>
        <p:txBody>
          <a:bodyPr wrap="square" lIns="143428" tIns="89642" rIns="143428" bIns="89642" rtlCol="0">
            <a:spAutoFit/>
          </a:bodyPr>
          <a:lstStyle/>
          <a:p>
            <a:pPr>
              <a:lnSpc>
                <a:spcPct val="90000"/>
              </a:lnSpc>
              <a:spcAft>
                <a:spcPts val="588"/>
              </a:spcAft>
            </a:pPr>
            <a:r>
              <a:rPr lang="en-US" sz="1961">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Large scale deployments</a:t>
            </a:r>
          </a:p>
        </p:txBody>
      </p:sp>
      <p:sp>
        <p:nvSpPr>
          <p:cNvPr id="21" name="EMI_E731">
            <a:extLst>
              <a:ext uri="{FF2B5EF4-FFF2-40B4-BE49-F238E27FC236}">
                <a16:creationId xmlns:a16="http://schemas.microsoft.com/office/drawing/2014/main" id="{76F9AF7B-BAF2-4A09-A46F-8E45FD5A2F58}"/>
              </a:ext>
            </a:extLst>
          </p:cNvPr>
          <p:cNvSpPr>
            <a:spLocks noChangeAspect="1" noEditPoints="1"/>
          </p:cNvSpPr>
          <p:nvPr/>
        </p:nvSpPr>
        <p:spPr bwMode="auto">
          <a:xfrm>
            <a:off x="8818071" y="2366481"/>
            <a:ext cx="332933" cy="540901"/>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cxnSp>
        <p:nvCxnSpPr>
          <p:cNvPr id="6" name="Straight Connector 5">
            <a:extLst>
              <a:ext uri="{FF2B5EF4-FFF2-40B4-BE49-F238E27FC236}">
                <a16:creationId xmlns:a16="http://schemas.microsoft.com/office/drawing/2014/main" id="{EA3A7061-5C52-4100-B171-72A84EE12F27}"/>
              </a:ext>
            </a:extLst>
          </p:cNvPr>
          <p:cNvCxnSpPr/>
          <p:nvPr/>
        </p:nvCxnSpPr>
        <p:spPr>
          <a:xfrm>
            <a:off x="378132" y="5359115"/>
            <a:ext cx="740084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8006AA-005A-401E-96BB-10FB3D40CF1F}"/>
              </a:ext>
            </a:extLst>
          </p:cNvPr>
          <p:cNvCxnSpPr>
            <a:cxnSpLocks/>
          </p:cNvCxnSpPr>
          <p:nvPr/>
        </p:nvCxnSpPr>
        <p:spPr>
          <a:xfrm>
            <a:off x="363527" y="6195778"/>
            <a:ext cx="1131117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1588D0B-92FC-470A-905D-632CD28E562F}"/>
              </a:ext>
            </a:extLst>
          </p:cNvPr>
          <p:cNvCxnSpPr/>
          <p:nvPr/>
        </p:nvCxnSpPr>
        <p:spPr>
          <a:xfrm flipV="1">
            <a:off x="7778976" y="4881022"/>
            <a:ext cx="0" cy="478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F506C9B-AD38-4116-8AE5-4E074D81444C}"/>
              </a:ext>
            </a:extLst>
          </p:cNvPr>
          <p:cNvCxnSpPr/>
          <p:nvPr/>
        </p:nvCxnSpPr>
        <p:spPr>
          <a:xfrm flipV="1">
            <a:off x="378132" y="4881022"/>
            <a:ext cx="0" cy="478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3204FC4-C706-46B4-A54D-C32FD157659C}"/>
              </a:ext>
            </a:extLst>
          </p:cNvPr>
          <p:cNvCxnSpPr/>
          <p:nvPr/>
        </p:nvCxnSpPr>
        <p:spPr>
          <a:xfrm flipV="1">
            <a:off x="363527" y="5717685"/>
            <a:ext cx="0" cy="478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529678-A054-470A-853B-2CFC5EFFDA7A}"/>
              </a:ext>
            </a:extLst>
          </p:cNvPr>
          <p:cNvCxnSpPr/>
          <p:nvPr/>
        </p:nvCxnSpPr>
        <p:spPr>
          <a:xfrm flipV="1">
            <a:off x="11684659" y="5717685"/>
            <a:ext cx="0" cy="478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D1BAABB-6075-4A2D-95A4-A9BB3AE6DD4E}"/>
              </a:ext>
            </a:extLst>
          </p:cNvPr>
          <p:cNvSpPr/>
          <p:nvPr/>
        </p:nvSpPr>
        <p:spPr bwMode="auto">
          <a:xfrm>
            <a:off x="2002328" y="4604889"/>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157" dirty="0">
                <a:gradFill>
                  <a:gsLst>
                    <a:gs pos="0">
                      <a:schemeClr val="accent1"/>
                    </a:gs>
                    <a:gs pos="100000">
                      <a:schemeClr val="accent1"/>
                    </a:gs>
                  </a:gsLst>
                  <a:lin ang="5400000" scaled="1"/>
                </a:gradFill>
                <a:cs typeface="Segoe UI" pitchFamily="34" charset="0"/>
              </a:rPr>
              <a:t>Deployment option 1</a:t>
            </a:r>
          </a:p>
        </p:txBody>
      </p:sp>
      <p:sp>
        <p:nvSpPr>
          <p:cNvPr id="31" name="Rectangle 30">
            <a:extLst>
              <a:ext uri="{FF2B5EF4-FFF2-40B4-BE49-F238E27FC236}">
                <a16:creationId xmlns:a16="http://schemas.microsoft.com/office/drawing/2014/main" id="{7879E4B4-A1D2-47D1-87C5-E11F3E3F7840}"/>
              </a:ext>
            </a:extLst>
          </p:cNvPr>
          <p:cNvSpPr/>
          <p:nvPr/>
        </p:nvSpPr>
        <p:spPr bwMode="auto">
          <a:xfrm>
            <a:off x="4947150" y="5439263"/>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157" dirty="0">
                <a:gradFill>
                  <a:gsLst>
                    <a:gs pos="0">
                      <a:schemeClr val="accent1"/>
                    </a:gs>
                    <a:gs pos="100000">
                      <a:schemeClr val="accent1"/>
                    </a:gs>
                  </a:gsLst>
                  <a:lin ang="5400000" scaled="1"/>
                </a:gradFill>
                <a:cs typeface="Segoe UI" pitchFamily="34" charset="0"/>
              </a:rPr>
              <a:t>Deployment option 2</a:t>
            </a:r>
          </a:p>
        </p:txBody>
      </p:sp>
    </p:spTree>
    <p:extLst>
      <p:ext uri="{BB962C8B-B14F-4D97-AF65-F5344CB8AC3E}">
        <p14:creationId xmlns:p14="http://schemas.microsoft.com/office/powerpoint/2010/main" val="5769758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5FFF-FAAC-46EA-9A65-FC6CE04F2FB4}"/>
              </a:ext>
            </a:extLst>
          </p:cNvPr>
          <p:cNvSpPr>
            <a:spLocks noGrp="1"/>
          </p:cNvSpPr>
          <p:nvPr>
            <p:ph type="title"/>
          </p:nvPr>
        </p:nvSpPr>
        <p:spPr/>
        <p:txBody>
          <a:bodyPr/>
          <a:lstStyle/>
          <a:p>
            <a:r>
              <a:rPr lang="en-GB" dirty="0">
                <a:hlinkClick r:id="rId2"/>
              </a:rPr>
              <a:t>www.powerbi.com</a:t>
            </a:r>
            <a:r>
              <a:rPr lang="en-GB" dirty="0"/>
              <a:t> &gt; Pricing</a:t>
            </a:r>
          </a:p>
        </p:txBody>
      </p:sp>
      <p:sp>
        <p:nvSpPr>
          <p:cNvPr id="3" name="Content Placeholder 2">
            <a:extLst>
              <a:ext uri="{FF2B5EF4-FFF2-40B4-BE49-F238E27FC236}">
                <a16:creationId xmlns:a16="http://schemas.microsoft.com/office/drawing/2014/main" id="{6A048410-5886-4AA4-A6D7-DAB6264F2916}"/>
              </a:ext>
            </a:extLst>
          </p:cNvPr>
          <p:cNvSpPr>
            <a:spLocks noGrp="1"/>
          </p:cNvSpPr>
          <p:nvPr>
            <p:ph idx="1"/>
          </p:nvPr>
        </p:nvSpPr>
        <p:spPr/>
        <p:txBody>
          <a:bodyPr>
            <a:normAutofit/>
          </a:bodyPr>
          <a:lstStyle/>
          <a:p>
            <a:r>
              <a:rPr lang="en-GB" dirty="0"/>
              <a:t>Power BI free user</a:t>
            </a:r>
          </a:p>
          <a:p>
            <a:r>
              <a:rPr lang="en-GB" dirty="0"/>
              <a:t>Power BI Pro : $10/user/month</a:t>
            </a:r>
          </a:p>
          <a:p>
            <a:r>
              <a:rPr lang="en-GB" dirty="0"/>
              <a:t>Power BI Premium : P1 $5000/capacity/month</a:t>
            </a:r>
          </a:p>
          <a:p>
            <a:r>
              <a:rPr lang="en-GB" dirty="0"/>
              <a:t>Office 365 E5 : Power BI included</a:t>
            </a:r>
          </a:p>
          <a:p>
            <a:r>
              <a:rPr lang="en-GB" dirty="0"/>
              <a:t>Power BI desktop : free</a:t>
            </a:r>
          </a:p>
          <a:p>
            <a:r>
              <a:rPr lang="en-GB" dirty="0">
                <a:hlinkClick r:id="rId3"/>
              </a:rPr>
              <a:t>https://powerbi.microsoft.com/en-us/pricing/</a:t>
            </a:r>
            <a:endParaRPr lang="en-GB" dirty="0"/>
          </a:p>
          <a:p>
            <a:endParaRPr lang="en-GB" dirty="0"/>
          </a:p>
          <a:p>
            <a:endParaRPr lang="en-GB" dirty="0"/>
          </a:p>
          <a:p>
            <a:pPr marL="0" indent="0">
              <a:buNone/>
            </a:pPr>
            <a:endParaRPr lang="en-GB" dirty="0"/>
          </a:p>
        </p:txBody>
      </p:sp>
    </p:spTree>
    <p:extLst>
      <p:ext uri="{BB962C8B-B14F-4D97-AF65-F5344CB8AC3E}">
        <p14:creationId xmlns:p14="http://schemas.microsoft.com/office/powerpoint/2010/main" val="12080359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Cloud and On-premise circles with a cloud icon and a building icon">
            <a:extLst>
              <a:ext uri="{FF2B5EF4-FFF2-40B4-BE49-F238E27FC236}">
                <a16:creationId xmlns:a16="http://schemas.microsoft.com/office/drawing/2014/main" id="{2DA3E357-DF28-41A2-9CA0-5248A94E66E3}"/>
              </a:ext>
              <a:ext uri="{C183D7F6-B498-43B3-948B-1728B52AA6E4}">
                <adec:decorative xmlns:adec="http://schemas.microsoft.com/office/drawing/2017/decorative" val="0"/>
              </a:ext>
            </a:extLst>
          </p:cNvPr>
          <p:cNvGrpSpPr/>
          <p:nvPr/>
        </p:nvGrpSpPr>
        <p:grpSpPr>
          <a:xfrm>
            <a:off x="323194" y="2415991"/>
            <a:ext cx="1454818" cy="3108017"/>
            <a:chOff x="322375" y="2974027"/>
            <a:chExt cx="1455024" cy="3108458"/>
          </a:xfrm>
        </p:grpSpPr>
        <p:grpSp>
          <p:nvGrpSpPr>
            <p:cNvPr id="325" name="Group 324"/>
            <p:cNvGrpSpPr/>
            <p:nvPr/>
          </p:nvGrpSpPr>
          <p:grpSpPr>
            <a:xfrm>
              <a:off x="570960" y="2974027"/>
              <a:ext cx="957855" cy="957853"/>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grpSp>
        <p:grpSp>
          <p:nvGrpSpPr>
            <p:cNvPr id="326" name="Group 325"/>
            <p:cNvGrpSpPr/>
            <p:nvPr/>
          </p:nvGrpSpPr>
          <p:grpSpPr>
            <a:xfrm>
              <a:off x="570960" y="4468138"/>
              <a:ext cx="957855" cy="957853"/>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grpSp>
        </p:grpSp>
        <p:sp>
          <p:nvSpPr>
            <p:cNvPr id="384" name="Rectangle 383"/>
            <p:cNvSpPr/>
            <p:nvPr/>
          </p:nvSpPr>
          <p:spPr>
            <a:xfrm>
              <a:off x="450689" y="3983768"/>
              <a:ext cx="1174134" cy="374753"/>
            </a:xfrm>
            <a:prstGeom prst="rect">
              <a:avLst/>
            </a:prstGeom>
            <a:noFill/>
            <a:ln w="31750" cap="flat" cmpd="sng" algn="ctr">
              <a:noFill/>
              <a:prstDash val="solid"/>
            </a:ln>
            <a:effectLst/>
          </p:spPr>
          <p:txBody>
            <a:bodyPr wrap="square" lIns="143387" tIns="89617" rIns="143387" bIns="89617" rtlCol="0" anchor="t" anchorCtr="0">
              <a:spAutoFit/>
            </a:bodyPr>
            <a:lstStyle/>
            <a:p>
              <a:pPr algn="ctr" defTabSz="861085">
                <a:lnSpc>
                  <a:spcPct val="90000"/>
                </a:lnSpc>
                <a:spcAft>
                  <a:spcPts val="565"/>
                </a:spcAft>
                <a:defRPr/>
              </a:pPr>
              <a:r>
                <a:rPr lang="en-US" sz="1370" kern="0">
                  <a:gradFill>
                    <a:gsLst>
                      <a:gs pos="2917">
                        <a:srgbClr val="353535"/>
                      </a:gs>
                      <a:gs pos="100000">
                        <a:srgbClr val="353535"/>
                      </a:gs>
                    </a:gsLst>
                    <a:lin ang="5400000" scaled="0"/>
                  </a:gradFill>
                  <a:latin typeface="Segoe UI"/>
                  <a:cs typeface="Segoe UI Semilight" panose="020B0402040204020203" pitchFamily="34" charset="0"/>
                </a:rPr>
                <a:t>Cloud data</a:t>
              </a:r>
            </a:p>
          </p:txBody>
        </p:sp>
        <p:sp>
          <p:nvSpPr>
            <p:cNvPr id="385" name="Rectangle 384"/>
            <p:cNvSpPr/>
            <p:nvPr/>
          </p:nvSpPr>
          <p:spPr>
            <a:xfrm>
              <a:off x="322375" y="5513989"/>
              <a:ext cx="1455024" cy="568496"/>
            </a:xfrm>
            <a:prstGeom prst="rect">
              <a:avLst/>
            </a:prstGeom>
            <a:noFill/>
            <a:ln w="31750" cap="flat" cmpd="sng" algn="ctr">
              <a:noFill/>
              <a:prstDash val="solid"/>
            </a:ln>
            <a:effectLst/>
          </p:spPr>
          <p:txBody>
            <a:bodyPr wrap="square" lIns="143387" tIns="89617" rIns="143387" bIns="89617" rtlCol="0" anchor="t" anchorCtr="0">
              <a:spAutoFit/>
            </a:bodyPr>
            <a:lstStyle/>
            <a:p>
              <a:pPr algn="ctr" defTabSz="861085">
                <a:lnSpc>
                  <a:spcPct val="90000"/>
                </a:lnSpc>
                <a:spcAft>
                  <a:spcPts val="565"/>
                </a:spcAft>
                <a:defRPr/>
              </a:pPr>
              <a:r>
                <a:rPr lang="en-US" sz="1370" kern="0">
                  <a:gradFill>
                    <a:gsLst>
                      <a:gs pos="2917">
                        <a:srgbClr val="353535"/>
                      </a:gs>
                      <a:gs pos="100000">
                        <a:srgbClr val="353535"/>
                      </a:gs>
                    </a:gsLst>
                    <a:lin ang="5400000" scaled="0"/>
                  </a:gradFill>
                  <a:latin typeface="Segoe UI"/>
                  <a:cs typeface="Segoe UI Semilight" panose="020B0402040204020203" pitchFamily="34" charset="0"/>
                </a:rPr>
                <a:t>On-premises data</a:t>
              </a:r>
            </a:p>
          </p:txBody>
        </p:sp>
      </p:grpSp>
      <p:sp>
        <p:nvSpPr>
          <p:cNvPr id="115" name="Title 2">
            <a:extLst>
              <a:ext uri="{FF2B5EF4-FFF2-40B4-BE49-F238E27FC236}">
                <a16:creationId xmlns:a16="http://schemas.microsoft.com/office/drawing/2014/main" id="{C9C416DD-266A-4EA7-BC41-57ACE101962F}"/>
              </a:ext>
            </a:extLst>
          </p:cNvPr>
          <p:cNvSpPr>
            <a:spLocks noGrp="1"/>
          </p:cNvSpPr>
          <p:nvPr>
            <p:ph type="title"/>
          </p:nvPr>
        </p:nvSpPr>
        <p:spPr/>
        <p:txBody>
          <a:bodyPr/>
          <a:lstStyle/>
          <a:p>
            <a:r>
              <a:rPr lang="en-US">
                <a:cs typeface="Segoe UI"/>
              </a:rPr>
              <a:t>Power BI: analytics for every organization</a:t>
            </a:r>
            <a:br>
              <a:rPr lang="en-US">
                <a:cs typeface="Segoe UI"/>
              </a:rPr>
            </a:br>
            <a:r>
              <a:rPr lang="en-US" sz="2400">
                <a:gradFill>
                  <a:gsLst>
                    <a:gs pos="1250">
                      <a:schemeClr val="accent1"/>
                    </a:gs>
                    <a:gs pos="100000">
                      <a:schemeClr val="accent1"/>
                    </a:gs>
                  </a:gsLst>
                  <a:lin ang="5400000" scaled="0"/>
                </a:gradFill>
                <a:latin typeface="+mn-lt"/>
              </a:rPr>
              <a:t>Unified self-service &amp; enterprise BI platform</a:t>
            </a:r>
            <a:endParaRPr lang="en-US" sz="2745">
              <a:gradFill>
                <a:gsLst>
                  <a:gs pos="1250">
                    <a:schemeClr val="accent1"/>
                  </a:gs>
                  <a:gs pos="100000">
                    <a:schemeClr val="accent1"/>
                  </a:gs>
                </a:gsLst>
                <a:lin ang="5400000" scaled="0"/>
              </a:gradFill>
              <a:latin typeface="+mn-lt"/>
            </a:endParaRPr>
          </a:p>
        </p:txBody>
      </p:sp>
      <p:grpSp>
        <p:nvGrpSpPr>
          <p:cNvPr id="3" name="Group 2" descr="A list of areas Power BI works on, with icons to match each area">
            <a:extLst>
              <a:ext uri="{FF2B5EF4-FFF2-40B4-BE49-F238E27FC236}">
                <a16:creationId xmlns:a16="http://schemas.microsoft.com/office/drawing/2014/main" id="{C28EB3F3-42C8-49AC-A8D9-62BFB24F73ED}"/>
              </a:ext>
            </a:extLst>
          </p:cNvPr>
          <p:cNvGrpSpPr/>
          <p:nvPr/>
        </p:nvGrpSpPr>
        <p:grpSpPr>
          <a:xfrm>
            <a:off x="9811298" y="2814618"/>
            <a:ext cx="1969207" cy="2327770"/>
            <a:chOff x="9811824" y="3039533"/>
            <a:chExt cx="1969487" cy="2328101"/>
          </a:xfrm>
        </p:grpSpPr>
        <p:grpSp>
          <p:nvGrpSpPr>
            <p:cNvPr id="103" name="Group 102">
              <a:extLst>
                <a:ext uri="{FF2B5EF4-FFF2-40B4-BE49-F238E27FC236}">
                  <a16:creationId xmlns:a16="http://schemas.microsoft.com/office/drawing/2014/main" id="{E10D17D3-E63E-4F53-BF1D-F88BFB22F905}"/>
                </a:ext>
              </a:extLst>
            </p:cNvPr>
            <p:cNvGrpSpPr/>
            <p:nvPr/>
          </p:nvGrpSpPr>
          <p:grpSpPr>
            <a:xfrm>
              <a:off x="9811824" y="3267741"/>
              <a:ext cx="346568" cy="1865311"/>
              <a:chOff x="10086144" y="2180773"/>
              <a:chExt cx="346568" cy="1865311"/>
            </a:xfrm>
          </p:grpSpPr>
          <p:cxnSp>
            <p:nvCxnSpPr>
              <p:cNvPr id="104" name="Straight Arrow Connector 103">
                <a:extLst>
                  <a:ext uri="{FF2B5EF4-FFF2-40B4-BE49-F238E27FC236}">
                    <a16:creationId xmlns:a16="http://schemas.microsoft.com/office/drawing/2014/main" id="{9E8279EE-B531-465F-94FE-257E5A1EC4E1}"/>
                  </a:ext>
                </a:extLst>
              </p:cNvPr>
              <p:cNvCxnSpPr>
                <a:cxnSpLocks/>
              </p:cNvCxnSpPr>
              <p:nvPr/>
            </p:nvCxnSpPr>
            <p:spPr>
              <a:xfrm>
                <a:off x="10086144" y="3114102"/>
                <a:ext cx="345734"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5482D227-FFBA-45E1-A97A-15B2AA5F864B}"/>
                  </a:ext>
                </a:extLst>
              </p:cNvPr>
              <p:cNvCxnSpPr/>
              <p:nvPr/>
            </p:nvCxnSpPr>
            <p:spPr>
              <a:xfrm>
                <a:off x="10086144" y="2182120"/>
                <a:ext cx="346568"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7" name="Straight Arrow Connector 116">
                <a:extLst>
                  <a:ext uri="{FF2B5EF4-FFF2-40B4-BE49-F238E27FC236}">
                    <a16:creationId xmlns:a16="http://schemas.microsoft.com/office/drawing/2014/main" id="{06CEC012-D71D-4930-B2AC-DDEDEA0E68C5}"/>
                  </a:ext>
                </a:extLst>
              </p:cNvPr>
              <p:cNvCxnSpPr/>
              <p:nvPr/>
            </p:nvCxnSpPr>
            <p:spPr>
              <a:xfrm>
                <a:off x="10086144" y="2648111"/>
                <a:ext cx="346568"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8" name="Straight Arrow Connector 117">
                <a:extLst>
                  <a:ext uri="{FF2B5EF4-FFF2-40B4-BE49-F238E27FC236}">
                    <a16:creationId xmlns:a16="http://schemas.microsoft.com/office/drawing/2014/main" id="{82BDEEF8-DBCE-4C9F-AC49-98C99E5F3E62}"/>
                  </a:ext>
                </a:extLst>
              </p:cNvPr>
              <p:cNvCxnSpPr/>
              <p:nvPr/>
            </p:nvCxnSpPr>
            <p:spPr>
              <a:xfrm>
                <a:off x="10086144" y="4046084"/>
                <a:ext cx="346568"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9" name="Straight Connector 118">
                <a:extLst>
                  <a:ext uri="{FF2B5EF4-FFF2-40B4-BE49-F238E27FC236}">
                    <a16:creationId xmlns:a16="http://schemas.microsoft.com/office/drawing/2014/main" id="{BFC9851E-5348-48EA-A6AA-A867E48ACB9E}"/>
                  </a:ext>
                </a:extLst>
              </p:cNvPr>
              <p:cNvCxnSpPr>
                <a:cxnSpLocks/>
              </p:cNvCxnSpPr>
              <p:nvPr/>
            </p:nvCxnSpPr>
            <p:spPr>
              <a:xfrm>
                <a:off x="10088525" y="2180773"/>
                <a:ext cx="0" cy="18653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552D193C-7BAE-419E-86FF-2AFA1B1B9053}"/>
                  </a:ext>
                </a:extLst>
              </p:cNvPr>
              <p:cNvCxnSpPr/>
              <p:nvPr/>
            </p:nvCxnSpPr>
            <p:spPr>
              <a:xfrm>
                <a:off x="10086144" y="3580093"/>
                <a:ext cx="346568"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140" name="TextBox 139">
              <a:extLst>
                <a:ext uri="{FF2B5EF4-FFF2-40B4-BE49-F238E27FC236}">
                  <a16:creationId xmlns:a16="http://schemas.microsoft.com/office/drawing/2014/main" id="{9A0E3D47-0123-4029-AEB1-508C2A1396A2}"/>
                </a:ext>
              </a:extLst>
            </p:cNvPr>
            <p:cNvSpPr txBox="1"/>
            <p:nvPr/>
          </p:nvSpPr>
          <p:spPr>
            <a:xfrm>
              <a:off x="10531228" y="3039533"/>
              <a:ext cx="676208" cy="455814"/>
            </a:xfrm>
            <a:prstGeom prst="rect">
              <a:avLst/>
            </a:prstGeom>
            <a:noFill/>
          </p:spPr>
          <p:txBody>
            <a:bodyPr wrap="none" lIns="179234" tIns="143387" rIns="179234" bIns="143387" rtlCol="0" anchor="ctr" anchorCtr="0">
              <a:spAutoFit/>
            </a:bodyPr>
            <a:lstStyle/>
            <a:p>
              <a:pPr defTabSz="861085">
                <a:lnSpc>
                  <a:spcPct val="90000"/>
                </a:lnSpc>
                <a:spcAft>
                  <a:spcPts val="565"/>
                </a:spcAft>
                <a:defRPr/>
              </a:pPr>
              <a:r>
                <a:rPr lang="en-US" sz="1200" kern="0">
                  <a:gradFill>
                    <a:gsLst>
                      <a:gs pos="2917">
                        <a:srgbClr val="353535"/>
                      </a:gs>
                      <a:gs pos="100000">
                        <a:srgbClr val="353535"/>
                      </a:gs>
                    </a:gsLst>
                    <a:lin ang="5400000" scaled="0"/>
                  </a:gradFill>
                  <a:latin typeface="Segoe UI"/>
                  <a:cs typeface="Segoe UI Semilight" panose="020B0402040204020203" pitchFamily="34" charset="0"/>
                </a:rPr>
                <a:t>Web</a:t>
              </a:r>
            </a:p>
          </p:txBody>
        </p:sp>
        <p:sp>
          <p:nvSpPr>
            <p:cNvPr id="141" name="TextBox 140">
              <a:extLst>
                <a:ext uri="{FF2B5EF4-FFF2-40B4-BE49-F238E27FC236}">
                  <a16:creationId xmlns:a16="http://schemas.microsoft.com/office/drawing/2014/main" id="{5335EBB1-8AD4-43CF-B6D6-52C47B3D1122}"/>
                </a:ext>
              </a:extLst>
            </p:cNvPr>
            <p:cNvSpPr txBox="1"/>
            <p:nvPr/>
          </p:nvSpPr>
          <p:spPr>
            <a:xfrm>
              <a:off x="10531228" y="3973869"/>
              <a:ext cx="889408" cy="459149"/>
            </a:xfrm>
            <a:prstGeom prst="rect">
              <a:avLst/>
            </a:prstGeom>
            <a:noFill/>
          </p:spPr>
          <p:txBody>
            <a:bodyPr wrap="none" lIns="179234" tIns="143387" rIns="179234" bIns="143387" rtlCol="0" anchor="ctr" anchorCtr="0">
              <a:spAutoFit/>
            </a:bodyPr>
            <a:lstStyle/>
            <a:p>
              <a:pPr defTabSz="861085">
                <a:lnSpc>
                  <a:spcPct val="90000"/>
                </a:lnSpc>
                <a:spcAft>
                  <a:spcPts val="565"/>
                </a:spcAft>
                <a:defRPr/>
              </a:pPr>
              <a:r>
                <a:rPr lang="en-US" sz="1200" kern="0">
                  <a:gradFill>
                    <a:gsLst>
                      <a:gs pos="2917">
                        <a:srgbClr val="353535"/>
                      </a:gs>
                      <a:gs pos="100000">
                        <a:srgbClr val="353535"/>
                      </a:gs>
                    </a:gsLst>
                    <a:lin ang="5400000" scaled="0"/>
                  </a:gradFill>
                  <a:latin typeface="Segoe UI"/>
                  <a:cs typeface="Segoe UI Semilight" panose="020B0402040204020203" pitchFamily="34" charset="0"/>
                </a:rPr>
                <a:t>Mobile </a:t>
              </a:r>
            </a:p>
          </p:txBody>
        </p:sp>
        <p:sp>
          <p:nvSpPr>
            <p:cNvPr id="142" name="TextBox 141">
              <a:extLst>
                <a:ext uri="{FF2B5EF4-FFF2-40B4-BE49-F238E27FC236}">
                  <a16:creationId xmlns:a16="http://schemas.microsoft.com/office/drawing/2014/main" id="{E9DB6075-344F-4BF1-A8BF-3B98FEDE871A}"/>
                </a:ext>
              </a:extLst>
            </p:cNvPr>
            <p:cNvSpPr txBox="1"/>
            <p:nvPr/>
          </p:nvSpPr>
          <p:spPr>
            <a:xfrm>
              <a:off x="10531228" y="4437575"/>
              <a:ext cx="1112225" cy="459149"/>
            </a:xfrm>
            <a:prstGeom prst="rect">
              <a:avLst/>
            </a:prstGeom>
            <a:noFill/>
          </p:spPr>
          <p:txBody>
            <a:bodyPr wrap="none" lIns="179234" tIns="143387" rIns="179234" bIns="143387" rtlCol="0" anchor="ctr" anchorCtr="0">
              <a:spAutoFit/>
            </a:bodyPr>
            <a:lstStyle/>
            <a:p>
              <a:pPr defTabSz="861085">
                <a:lnSpc>
                  <a:spcPct val="90000"/>
                </a:lnSpc>
                <a:spcAft>
                  <a:spcPts val="565"/>
                </a:spcAft>
                <a:defRPr/>
              </a:pPr>
              <a:r>
                <a:rPr lang="en-US" sz="1200" kern="0">
                  <a:gradFill>
                    <a:gsLst>
                      <a:gs pos="2917">
                        <a:srgbClr val="353535"/>
                      </a:gs>
                      <a:gs pos="100000">
                        <a:srgbClr val="353535"/>
                      </a:gs>
                    </a:gsLst>
                    <a:lin ang="5400000" scaled="0"/>
                  </a:gradFill>
                  <a:latin typeface="Segoe UI"/>
                  <a:cs typeface="Segoe UI Semilight" panose="020B0402040204020203" pitchFamily="34" charset="0"/>
                </a:rPr>
                <a:t>Embedded</a:t>
              </a:r>
            </a:p>
          </p:txBody>
        </p:sp>
        <p:sp>
          <p:nvSpPr>
            <p:cNvPr id="144" name="TextBox 143">
              <a:extLst>
                <a:ext uri="{FF2B5EF4-FFF2-40B4-BE49-F238E27FC236}">
                  <a16:creationId xmlns:a16="http://schemas.microsoft.com/office/drawing/2014/main" id="{7FB65A94-B467-4518-A700-57B6E5BFC45D}"/>
                </a:ext>
              </a:extLst>
            </p:cNvPr>
            <p:cNvSpPr txBox="1"/>
            <p:nvPr/>
          </p:nvSpPr>
          <p:spPr>
            <a:xfrm>
              <a:off x="10531228" y="3503149"/>
              <a:ext cx="1250083" cy="459149"/>
            </a:xfrm>
            <a:prstGeom prst="rect">
              <a:avLst/>
            </a:prstGeom>
            <a:noFill/>
          </p:spPr>
          <p:txBody>
            <a:bodyPr wrap="none" lIns="179234" tIns="143387" rIns="179234" bIns="143387" rtlCol="0" anchor="ctr" anchorCtr="0">
              <a:spAutoFit/>
            </a:bodyPr>
            <a:lstStyle/>
            <a:p>
              <a:pPr defTabSz="861085">
                <a:lnSpc>
                  <a:spcPct val="90000"/>
                </a:lnSpc>
                <a:spcAft>
                  <a:spcPts val="565"/>
                </a:spcAft>
                <a:defRPr/>
              </a:pPr>
              <a:r>
                <a:rPr lang="en-US" sz="1200" kern="0">
                  <a:gradFill>
                    <a:gsLst>
                      <a:gs pos="2917">
                        <a:srgbClr val="353535"/>
                      </a:gs>
                      <a:gs pos="100000">
                        <a:srgbClr val="353535"/>
                      </a:gs>
                    </a:gsLst>
                    <a:lin ang="5400000" scaled="0"/>
                  </a:gradFill>
                  <a:latin typeface="Segoe UI"/>
                  <a:cs typeface="Segoe UI Semilight" panose="020B0402040204020203" pitchFamily="34" charset="0"/>
                </a:rPr>
                <a:t>On-premises</a:t>
              </a:r>
            </a:p>
          </p:txBody>
        </p:sp>
        <p:sp>
          <p:nvSpPr>
            <p:cNvPr id="146" name="TextBox 145">
              <a:extLst>
                <a:ext uri="{FF2B5EF4-FFF2-40B4-BE49-F238E27FC236}">
                  <a16:creationId xmlns:a16="http://schemas.microsoft.com/office/drawing/2014/main" id="{5BFD1113-9AFA-46AF-B049-95909E737378}"/>
                </a:ext>
              </a:extLst>
            </p:cNvPr>
            <p:cNvSpPr txBox="1"/>
            <p:nvPr/>
          </p:nvSpPr>
          <p:spPr>
            <a:xfrm>
              <a:off x="10531228" y="4908485"/>
              <a:ext cx="596058" cy="459149"/>
            </a:xfrm>
            <a:prstGeom prst="rect">
              <a:avLst/>
            </a:prstGeom>
            <a:noFill/>
          </p:spPr>
          <p:txBody>
            <a:bodyPr wrap="none" lIns="179234" tIns="143387" rIns="179234" bIns="143387" rtlCol="0" anchor="ctr" anchorCtr="0">
              <a:spAutoFit/>
            </a:bodyPr>
            <a:lstStyle/>
            <a:p>
              <a:pPr defTabSz="861085">
                <a:lnSpc>
                  <a:spcPct val="90000"/>
                </a:lnSpc>
                <a:spcAft>
                  <a:spcPts val="565"/>
                </a:spcAft>
                <a:defRPr/>
              </a:pPr>
              <a:r>
                <a:rPr lang="en-US" sz="1200" kern="0">
                  <a:gradFill>
                    <a:gsLst>
                      <a:gs pos="2917">
                        <a:srgbClr val="353535"/>
                      </a:gs>
                      <a:gs pos="100000">
                        <a:srgbClr val="353535"/>
                      </a:gs>
                    </a:gsLst>
                    <a:lin ang="5400000" scaled="0"/>
                  </a:gradFill>
                  <a:latin typeface="Segoe UI"/>
                  <a:cs typeface="Segoe UI Semilight" panose="020B0402040204020203" pitchFamily="34" charset="0"/>
                </a:rPr>
                <a:t>“…”</a:t>
              </a:r>
            </a:p>
          </p:txBody>
        </p:sp>
        <p:sp>
          <p:nvSpPr>
            <p:cNvPr id="152" name="Freeform 5">
              <a:extLst>
                <a:ext uri="{FF2B5EF4-FFF2-40B4-BE49-F238E27FC236}">
                  <a16:creationId xmlns:a16="http://schemas.microsoft.com/office/drawing/2014/main" id="{C34B2A91-A2A9-4116-A243-7E34543E1C36}"/>
                </a:ext>
              </a:extLst>
            </p:cNvPr>
            <p:cNvSpPr>
              <a:spLocks noEditPoints="1"/>
            </p:cNvSpPr>
            <p:nvPr/>
          </p:nvSpPr>
          <p:spPr bwMode="auto">
            <a:xfrm>
              <a:off x="10281817" y="5049619"/>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07" name="phone">
              <a:extLst>
                <a:ext uri="{FF2B5EF4-FFF2-40B4-BE49-F238E27FC236}">
                  <a16:creationId xmlns:a16="http://schemas.microsoft.com/office/drawing/2014/main" id="{0C07588D-DC34-4792-90B2-96C16AD8F570}"/>
                </a:ext>
              </a:extLst>
            </p:cNvPr>
            <p:cNvSpPr>
              <a:spLocks noChangeAspect="1" noEditPoints="1"/>
            </p:cNvSpPr>
            <p:nvPr/>
          </p:nvSpPr>
          <p:spPr bwMode="auto">
            <a:xfrm>
              <a:off x="10344416" y="407945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gradFill>
                  <a:gsLst>
                    <a:gs pos="0">
                      <a:srgbClr val="505050"/>
                    </a:gs>
                    <a:gs pos="100000">
                      <a:srgbClr val="505050"/>
                    </a:gs>
                  </a:gsLst>
                </a:gradFill>
                <a:latin typeface="Segoe UI Semilight"/>
              </a:endParaRPr>
            </a:p>
          </p:txBody>
        </p:sp>
        <p:sp>
          <p:nvSpPr>
            <p:cNvPr id="208" name="globe_2">
              <a:extLst>
                <a:ext uri="{FF2B5EF4-FFF2-40B4-BE49-F238E27FC236}">
                  <a16:creationId xmlns:a16="http://schemas.microsoft.com/office/drawing/2014/main" id="{385AD2A5-0E6A-46AB-BA68-30D38E3249D7}"/>
                </a:ext>
              </a:extLst>
            </p:cNvPr>
            <p:cNvSpPr>
              <a:spLocks noChangeAspect="1" noEditPoints="1"/>
            </p:cNvSpPr>
            <p:nvPr/>
          </p:nvSpPr>
          <p:spPr bwMode="auto">
            <a:xfrm>
              <a:off x="10288702" y="3135022"/>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353535"/>
                </a:solidFill>
                <a:latin typeface="Segoe UI"/>
              </a:endParaRPr>
            </a:p>
          </p:txBody>
        </p:sp>
        <p:sp>
          <p:nvSpPr>
            <p:cNvPr id="209" name="website_3">
              <a:extLst>
                <a:ext uri="{FF2B5EF4-FFF2-40B4-BE49-F238E27FC236}">
                  <a16:creationId xmlns:a16="http://schemas.microsoft.com/office/drawing/2014/main" id="{F7F98FA6-5F2F-4A34-A8EB-821BAA6C48BD}"/>
                </a:ext>
              </a:extLst>
            </p:cNvPr>
            <p:cNvSpPr>
              <a:spLocks noChangeAspect="1" noEditPoints="1"/>
            </p:cNvSpPr>
            <p:nvPr/>
          </p:nvSpPr>
          <p:spPr bwMode="auto">
            <a:xfrm>
              <a:off x="10275558" y="4538711"/>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353535"/>
                </a:solidFill>
                <a:latin typeface="Segoe UI"/>
              </a:endParaRPr>
            </a:p>
          </p:txBody>
        </p:sp>
        <p:grpSp>
          <p:nvGrpSpPr>
            <p:cNvPr id="210" name="Group 209">
              <a:extLst>
                <a:ext uri="{FF2B5EF4-FFF2-40B4-BE49-F238E27FC236}">
                  <a16:creationId xmlns:a16="http://schemas.microsoft.com/office/drawing/2014/main" id="{DAA431A8-E2F5-496B-AF59-1841AA6990EB}"/>
                </a:ext>
              </a:extLst>
            </p:cNvPr>
            <p:cNvGrpSpPr/>
            <p:nvPr/>
          </p:nvGrpSpPr>
          <p:grpSpPr>
            <a:xfrm>
              <a:off x="10293685" y="3615762"/>
              <a:ext cx="252004" cy="243674"/>
              <a:chOff x="10635510" y="3659459"/>
              <a:chExt cx="164585" cy="159145"/>
            </a:xfrm>
          </p:grpSpPr>
          <p:sp>
            <p:nvSpPr>
              <p:cNvPr id="211" name="Rectangle 56">
                <a:extLst>
                  <a:ext uri="{FF2B5EF4-FFF2-40B4-BE49-F238E27FC236}">
                    <a16:creationId xmlns:a16="http://schemas.microsoft.com/office/drawing/2014/main" id="{2BC64230-A3BC-4264-AB36-4B02A20CB69A}"/>
                  </a:ext>
                </a:extLst>
              </p:cNvPr>
              <p:cNvSpPr>
                <a:spLocks noChangeArrowheads="1"/>
              </p:cNvSpPr>
              <p:nvPr/>
            </p:nvSpPr>
            <p:spPr bwMode="auto">
              <a:xfrm>
                <a:off x="10689918" y="3674422"/>
                <a:ext cx="73452" cy="144182"/>
              </a:xfrm>
              <a:prstGeom prst="rect">
                <a:avLst/>
              </a:pr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12" name="Freeform 57">
                <a:extLst>
                  <a:ext uri="{FF2B5EF4-FFF2-40B4-BE49-F238E27FC236}">
                    <a16:creationId xmlns:a16="http://schemas.microsoft.com/office/drawing/2014/main" id="{EDBF4027-1D8B-4949-AABD-4C8513D0C9A6}"/>
                  </a:ext>
                </a:extLst>
              </p:cNvPr>
              <p:cNvSpPr>
                <a:spLocks/>
              </p:cNvSpPr>
              <p:nvPr/>
            </p:nvSpPr>
            <p:spPr bwMode="auto">
              <a:xfrm>
                <a:off x="10635510" y="3711147"/>
                <a:ext cx="40806" cy="10745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13" name="Freeform 58">
                <a:extLst>
                  <a:ext uri="{FF2B5EF4-FFF2-40B4-BE49-F238E27FC236}">
                    <a16:creationId xmlns:a16="http://schemas.microsoft.com/office/drawing/2014/main" id="{A95812E2-C39B-49AC-A25B-FD6536566CDA}"/>
                  </a:ext>
                </a:extLst>
              </p:cNvPr>
              <p:cNvSpPr>
                <a:spLocks/>
              </p:cNvSpPr>
              <p:nvPr/>
            </p:nvSpPr>
            <p:spPr bwMode="auto">
              <a:xfrm>
                <a:off x="10776972" y="3749233"/>
                <a:ext cx="23123" cy="69370"/>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14" name="Freeform 59">
                <a:extLst>
                  <a:ext uri="{FF2B5EF4-FFF2-40B4-BE49-F238E27FC236}">
                    <a16:creationId xmlns:a16="http://schemas.microsoft.com/office/drawing/2014/main" id="{53A2B5CE-9DB0-4631-9947-1B80E4DAA577}"/>
                  </a:ext>
                </a:extLst>
              </p:cNvPr>
              <p:cNvSpPr>
                <a:spLocks/>
              </p:cNvSpPr>
              <p:nvPr/>
            </p:nvSpPr>
            <p:spPr bwMode="auto">
              <a:xfrm>
                <a:off x="10717803" y="3792080"/>
                <a:ext cx="17683" cy="26524"/>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2700"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15" name="Rectangle 60">
                <a:extLst>
                  <a:ext uri="{FF2B5EF4-FFF2-40B4-BE49-F238E27FC236}">
                    <a16:creationId xmlns:a16="http://schemas.microsoft.com/office/drawing/2014/main" id="{25CDBA78-146D-4AF7-A849-FA336C366523}"/>
                  </a:ext>
                </a:extLst>
              </p:cNvPr>
              <p:cNvSpPr>
                <a:spLocks noChangeArrowheads="1"/>
              </p:cNvSpPr>
              <p:nvPr/>
            </p:nvSpPr>
            <p:spPr bwMode="auto">
              <a:xfrm>
                <a:off x="10703520" y="3659459"/>
                <a:ext cx="21083" cy="14962"/>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16" name="Rectangle 61">
                <a:extLst>
                  <a:ext uri="{FF2B5EF4-FFF2-40B4-BE49-F238E27FC236}">
                    <a16:creationId xmlns:a16="http://schemas.microsoft.com/office/drawing/2014/main" id="{AC234500-050F-46BD-81AF-7EF0649A1872}"/>
                  </a:ext>
                </a:extLst>
              </p:cNvPr>
              <p:cNvSpPr>
                <a:spLocks noChangeArrowheads="1"/>
              </p:cNvSpPr>
              <p:nvPr/>
            </p:nvSpPr>
            <p:spPr bwMode="auto">
              <a:xfrm>
                <a:off x="10744326" y="3687344"/>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17" name="Rectangle 62">
                <a:extLst>
                  <a:ext uri="{FF2B5EF4-FFF2-40B4-BE49-F238E27FC236}">
                    <a16:creationId xmlns:a16="http://schemas.microsoft.com/office/drawing/2014/main" id="{B28CA60B-F634-4FD5-BE25-2C1048486A6F}"/>
                  </a:ext>
                </a:extLst>
              </p:cNvPr>
              <p:cNvSpPr>
                <a:spLocks noChangeArrowheads="1"/>
              </p:cNvSpPr>
              <p:nvPr/>
            </p:nvSpPr>
            <p:spPr bwMode="auto">
              <a:xfrm>
                <a:off x="10744326" y="3707068"/>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18" name="Rectangle 63">
                <a:extLst>
                  <a:ext uri="{FF2B5EF4-FFF2-40B4-BE49-F238E27FC236}">
                    <a16:creationId xmlns:a16="http://schemas.microsoft.com/office/drawing/2014/main" id="{AF03FFC8-05AC-40DD-A011-AC2CFA33D2CC}"/>
                  </a:ext>
                </a:extLst>
              </p:cNvPr>
              <p:cNvSpPr>
                <a:spLocks noChangeArrowheads="1"/>
              </p:cNvSpPr>
              <p:nvPr/>
            </p:nvSpPr>
            <p:spPr bwMode="auto">
              <a:xfrm>
                <a:off x="10744326" y="3726109"/>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19" name="Rectangle 64">
                <a:extLst>
                  <a:ext uri="{FF2B5EF4-FFF2-40B4-BE49-F238E27FC236}">
                    <a16:creationId xmlns:a16="http://schemas.microsoft.com/office/drawing/2014/main" id="{5330F8F7-6FDD-470F-8D83-F4C082ACD78E}"/>
                  </a:ext>
                </a:extLst>
              </p:cNvPr>
              <p:cNvSpPr>
                <a:spLocks noChangeArrowheads="1"/>
              </p:cNvSpPr>
              <p:nvPr/>
            </p:nvSpPr>
            <p:spPr bwMode="auto">
              <a:xfrm>
                <a:off x="10744326" y="3745832"/>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0" name="Rectangle 65">
                <a:extLst>
                  <a:ext uri="{FF2B5EF4-FFF2-40B4-BE49-F238E27FC236}">
                    <a16:creationId xmlns:a16="http://schemas.microsoft.com/office/drawing/2014/main" id="{B739FAC4-0679-40C1-BFF9-4ADF86701C94}"/>
                  </a:ext>
                </a:extLst>
              </p:cNvPr>
              <p:cNvSpPr>
                <a:spLocks noChangeArrowheads="1"/>
              </p:cNvSpPr>
              <p:nvPr/>
            </p:nvSpPr>
            <p:spPr bwMode="auto">
              <a:xfrm>
                <a:off x="10744326" y="3764195"/>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1" name="Rectangle 66">
                <a:extLst>
                  <a:ext uri="{FF2B5EF4-FFF2-40B4-BE49-F238E27FC236}">
                    <a16:creationId xmlns:a16="http://schemas.microsoft.com/office/drawing/2014/main" id="{90886EC5-0EA0-4FB8-AB6F-EF1FB272D678}"/>
                  </a:ext>
                </a:extLst>
              </p:cNvPr>
              <p:cNvSpPr>
                <a:spLocks noChangeArrowheads="1"/>
              </p:cNvSpPr>
              <p:nvPr/>
            </p:nvSpPr>
            <p:spPr bwMode="auto">
              <a:xfrm>
                <a:off x="10702160" y="3687344"/>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2" name="Rectangle 67">
                <a:extLst>
                  <a:ext uri="{FF2B5EF4-FFF2-40B4-BE49-F238E27FC236}">
                    <a16:creationId xmlns:a16="http://schemas.microsoft.com/office/drawing/2014/main" id="{1AA44115-2ED6-434A-BCB8-34C1B152AB9C}"/>
                  </a:ext>
                </a:extLst>
              </p:cNvPr>
              <p:cNvSpPr>
                <a:spLocks noChangeArrowheads="1"/>
              </p:cNvSpPr>
              <p:nvPr/>
            </p:nvSpPr>
            <p:spPr bwMode="auto">
              <a:xfrm>
                <a:off x="10702160" y="3707068"/>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3" name="Rectangle 68">
                <a:extLst>
                  <a:ext uri="{FF2B5EF4-FFF2-40B4-BE49-F238E27FC236}">
                    <a16:creationId xmlns:a16="http://schemas.microsoft.com/office/drawing/2014/main" id="{87938ACB-0AD6-4144-B7D0-7750A4574DD4}"/>
                  </a:ext>
                </a:extLst>
              </p:cNvPr>
              <p:cNvSpPr>
                <a:spLocks noChangeArrowheads="1"/>
              </p:cNvSpPr>
              <p:nvPr/>
            </p:nvSpPr>
            <p:spPr bwMode="auto">
              <a:xfrm>
                <a:off x="10702160" y="3726109"/>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4" name="Rectangle 69">
                <a:extLst>
                  <a:ext uri="{FF2B5EF4-FFF2-40B4-BE49-F238E27FC236}">
                    <a16:creationId xmlns:a16="http://schemas.microsoft.com/office/drawing/2014/main" id="{424B07B3-CC36-420A-AC96-4FE42F794365}"/>
                  </a:ext>
                </a:extLst>
              </p:cNvPr>
              <p:cNvSpPr>
                <a:spLocks noChangeArrowheads="1"/>
              </p:cNvSpPr>
              <p:nvPr/>
            </p:nvSpPr>
            <p:spPr bwMode="auto">
              <a:xfrm>
                <a:off x="10702160" y="3745832"/>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5" name="Rectangle 70">
                <a:extLst>
                  <a:ext uri="{FF2B5EF4-FFF2-40B4-BE49-F238E27FC236}">
                    <a16:creationId xmlns:a16="http://schemas.microsoft.com/office/drawing/2014/main" id="{CE068100-EAB0-40C2-A295-7284415AE2D8}"/>
                  </a:ext>
                </a:extLst>
              </p:cNvPr>
              <p:cNvSpPr>
                <a:spLocks noChangeArrowheads="1"/>
              </p:cNvSpPr>
              <p:nvPr/>
            </p:nvSpPr>
            <p:spPr bwMode="auto">
              <a:xfrm>
                <a:off x="10702160" y="3764195"/>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6" name="Rectangle 71">
                <a:extLst>
                  <a:ext uri="{FF2B5EF4-FFF2-40B4-BE49-F238E27FC236}">
                    <a16:creationId xmlns:a16="http://schemas.microsoft.com/office/drawing/2014/main" id="{4A770FEE-8FC8-4D53-AEDC-B34B7E47DA75}"/>
                  </a:ext>
                </a:extLst>
              </p:cNvPr>
              <p:cNvSpPr>
                <a:spLocks noChangeArrowheads="1"/>
              </p:cNvSpPr>
              <p:nvPr/>
            </p:nvSpPr>
            <p:spPr bwMode="auto">
              <a:xfrm>
                <a:off x="10722563" y="3687344"/>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7" name="Rectangle 72">
                <a:extLst>
                  <a:ext uri="{FF2B5EF4-FFF2-40B4-BE49-F238E27FC236}">
                    <a16:creationId xmlns:a16="http://schemas.microsoft.com/office/drawing/2014/main" id="{EB4487F5-1A44-4067-B269-2C2E51CCF236}"/>
                  </a:ext>
                </a:extLst>
              </p:cNvPr>
              <p:cNvSpPr>
                <a:spLocks noChangeArrowheads="1"/>
              </p:cNvSpPr>
              <p:nvPr/>
            </p:nvSpPr>
            <p:spPr bwMode="auto">
              <a:xfrm>
                <a:off x="10722563" y="3707068"/>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8" name="Rectangle 73">
                <a:extLst>
                  <a:ext uri="{FF2B5EF4-FFF2-40B4-BE49-F238E27FC236}">
                    <a16:creationId xmlns:a16="http://schemas.microsoft.com/office/drawing/2014/main" id="{FA940C36-9317-474C-B22E-125C9B7502D9}"/>
                  </a:ext>
                </a:extLst>
              </p:cNvPr>
              <p:cNvSpPr>
                <a:spLocks noChangeArrowheads="1"/>
              </p:cNvSpPr>
              <p:nvPr/>
            </p:nvSpPr>
            <p:spPr bwMode="auto">
              <a:xfrm>
                <a:off x="10722563" y="3726109"/>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29" name="Rectangle 74">
                <a:extLst>
                  <a:ext uri="{FF2B5EF4-FFF2-40B4-BE49-F238E27FC236}">
                    <a16:creationId xmlns:a16="http://schemas.microsoft.com/office/drawing/2014/main" id="{EEC28A2A-AA68-43BD-A436-BF2DB3622C7D}"/>
                  </a:ext>
                </a:extLst>
              </p:cNvPr>
              <p:cNvSpPr>
                <a:spLocks noChangeArrowheads="1"/>
              </p:cNvSpPr>
              <p:nvPr/>
            </p:nvSpPr>
            <p:spPr bwMode="auto">
              <a:xfrm>
                <a:off x="10722563" y="3745832"/>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30" name="Rectangle 75">
                <a:extLst>
                  <a:ext uri="{FF2B5EF4-FFF2-40B4-BE49-F238E27FC236}">
                    <a16:creationId xmlns:a16="http://schemas.microsoft.com/office/drawing/2014/main" id="{DED76C5B-7D45-4D35-A2AF-6470A0D4D913}"/>
                  </a:ext>
                </a:extLst>
              </p:cNvPr>
              <p:cNvSpPr>
                <a:spLocks noChangeArrowheads="1"/>
              </p:cNvSpPr>
              <p:nvPr/>
            </p:nvSpPr>
            <p:spPr bwMode="auto">
              <a:xfrm>
                <a:off x="10722563" y="3764195"/>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31" name="Rectangle 76">
                <a:extLst>
                  <a:ext uri="{FF2B5EF4-FFF2-40B4-BE49-F238E27FC236}">
                    <a16:creationId xmlns:a16="http://schemas.microsoft.com/office/drawing/2014/main" id="{053EA301-5FCC-4F1B-BEBC-087D3F1C4995}"/>
                  </a:ext>
                </a:extLst>
              </p:cNvPr>
              <p:cNvSpPr>
                <a:spLocks noChangeArrowheads="1"/>
              </p:cNvSpPr>
              <p:nvPr/>
            </p:nvSpPr>
            <p:spPr bwMode="auto">
              <a:xfrm>
                <a:off x="10648432" y="3726109"/>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32" name="Rectangle 77">
                <a:extLst>
                  <a:ext uri="{FF2B5EF4-FFF2-40B4-BE49-F238E27FC236}">
                    <a16:creationId xmlns:a16="http://schemas.microsoft.com/office/drawing/2014/main" id="{E019ABEE-03D5-4156-B5ED-45AA35B19CEA}"/>
                  </a:ext>
                </a:extLst>
              </p:cNvPr>
              <p:cNvSpPr>
                <a:spLocks noChangeArrowheads="1"/>
              </p:cNvSpPr>
              <p:nvPr/>
            </p:nvSpPr>
            <p:spPr bwMode="auto">
              <a:xfrm>
                <a:off x="10648432" y="3745832"/>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33" name="Rectangle 78">
                <a:extLst>
                  <a:ext uri="{FF2B5EF4-FFF2-40B4-BE49-F238E27FC236}">
                    <a16:creationId xmlns:a16="http://schemas.microsoft.com/office/drawing/2014/main" id="{D2844CED-CED6-47BD-92DB-207CD584BD17}"/>
                  </a:ext>
                </a:extLst>
              </p:cNvPr>
              <p:cNvSpPr>
                <a:spLocks noChangeArrowheads="1"/>
              </p:cNvSpPr>
              <p:nvPr/>
            </p:nvSpPr>
            <p:spPr bwMode="auto">
              <a:xfrm>
                <a:off x="10648432" y="3764195"/>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34" name="Rectangle 79">
                <a:extLst>
                  <a:ext uri="{FF2B5EF4-FFF2-40B4-BE49-F238E27FC236}">
                    <a16:creationId xmlns:a16="http://schemas.microsoft.com/office/drawing/2014/main" id="{07B66EDF-419D-49EF-AF3C-E7853A7402BA}"/>
                  </a:ext>
                </a:extLst>
              </p:cNvPr>
              <p:cNvSpPr>
                <a:spLocks noChangeArrowheads="1"/>
              </p:cNvSpPr>
              <p:nvPr/>
            </p:nvSpPr>
            <p:spPr bwMode="auto">
              <a:xfrm>
                <a:off x="10668835" y="3726109"/>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35" name="Rectangle 80">
                <a:extLst>
                  <a:ext uri="{FF2B5EF4-FFF2-40B4-BE49-F238E27FC236}">
                    <a16:creationId xmlns:a16="http://schemas.microsoft.com/office/drawing/2014/main" id="{54064078-D88A-47C1-99DD-846F0321B6D7}"/>
                  </a:ext>
                </a:extLst>
              </p:cNvPr>
              <p:cNvSpPr>
                <a:spLocks noChangeArrowheads="1"/>
              </p:cNvSpPr>
              <p:nvPr/>
            </p:nvSpPr>
            <p:spPr bwMode="auto">
              <a:xfrm>
                <a:off x="10668835" y="3745832"/>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36" name="Rectangle 81">
                <a:extLst>
                  <a:ext uri="{FF2B5EF4-FFF2-40B4-BE49-F238E27FC236}">
                    <a16:creationId xmlns:a16="http://schemas.microsoft.com/office/drawing/2014/main" id="{EF98C7AC-DBD7-4A70-89C3-04BE9DD54395}"/>
                  </a:ext>
                </a:extLst>
              </p:cNvPr>
              <p:cNvSpPr>
                <a:spLocks noChangeArrowheads="1"/>
              </p:cNvSpPr>
              <p:nvPr/>
            </p:nvSpPr>
            <p:spPr bwMode="auto">
              <a:xfrm>
                <a:off x="10668835" y="3764195"/>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37" name="Rectangle 82">
                <a:extLst>
                  <a:ext uri="{FF2B5EF4-FFF2-40B4-BE49-F238E27FC236}">
                    <a16:creationId xmlns:a16="http://schemas.microsoft.com/office/drawing/2014/main" id="{F8063004-F85C-4490-896F-68D25391ABE1}"/>
                  </a:ext>
                </a:extLst>
              </p:cNvPr>
              <p:cNvSpPr>
                <a:spLocks noChangeArrowheads="1"/>
              </p:cNvSpPr>
              <p:nvPr/>
            </p:nvSpPr>
            <p:spPr bwMode="auto">
              <a:xfrm>
                <a:off x="10648432" y="3783918"/>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238" name="Rectangle 83">
                <a:extLst>
                  <a:ext uri="{FF2B5EF4-FFF2-40B4-BE49-F238E27FC236}">
                    <a16:creationId xmlns:a16="http://schemas.microsoft.com/office/drawing/2014/main" id="{4755681A-5E16-4448-9D0D-5FE03C441A8D}"/>
                  </a:ext>
                </a:extLst>
              </p:cNvPr>
              <p:cNvSpPr>
                <a:spLocks noChangeArrowheads="1"/>
              </p:cNvSpPr>
              <p:nvPr/>
            </p:nvSpPr>
            <p:spPr bwMode="auto">
              <a:xfrm>
                <a:off x="10668835" y="3783918"/>
                <a:ext cx="7482" cy="748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grpSp>
      </p:grpSp>
      <p:sp>
        <p:nvSpPr>
          <p:cNvPr id="108" name="Freeform 51" descr="arrow">
            <a:extLst>
              <a:ext uri="{FF2B5EF4-FFF2-40B4-BE49-F238E27FC236}">
                <a16:creationId xmlns:a16="http://schemas.microsoft.com/office/drawing/2014/main" id="{3B9FD7BA-C893-4599-B297-DDC9BF4028B9}"/>
              </a:ext>
            </a:extLst>
          </p:cNvPr>
          <p:cNvSpPr>
            <a:spLocks/>
          </p:cNvSpPr>
          <p:nvPr/>
        </p:nvSpPr>
        <p:spPr bwMode="auto">
          <a:xfrm>
            <a:off x="9384080" y="3855196"/>
            <a:ext cx="228568" cy="229609"/>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81" tIns="44791" rIns="89581" bIns="44791" numCol="1" anchor="t" anchorCtr="0" compatLnSpc="1">
            <a:prstTxWarp prst="textNoShape">
              <a:avLst/>
            </a:prstTxWarp>
            <a:noAutofit/>
          </a:bodyPr>
          <a:lstStyle/>
          <a:p>
            <a:pPr defTabSz="895601">
              <a:defRPr/>
            </a:pPr>
            <a:endParaRPr lang="en-US" sz="1764" kern="0">
              <a:solidFill>
                <a:srgbClr val="FFFFFF"/>
              </a:solidFill>
              <a:latin typeface="Segoe UI"/>
            </a:endParaRPr>
          </a:p>
        </p:txBody>
      </p:sp>
      <p:sp>
        <p:nvSpPr>
          <p:cNvPr id="132" name="Freeform 51" descr="arrow">
            <a:extLst>
              <a:ext uri="{FF2B5EF4-FFF2-40B4-BE49-F238E27FC236}">
                <a16:creationId xmlns:a16="http://schemas.microsoft.com/office/drawing/2014/main" id="{7ADB3A7F-673B-49FB-A322-E44166D82AED}"/>
              </a:ext>
            </a:extLst>
          </p:cNvPr>
          <p:cNvSpPr>
            <a:spLocks/>
          </p:cNvSpPr>
          <p:nvPr/>
        </p:nvSpPr>
        <p:spPr bwMode="auto">
          <a:xfrm>
            <a:off x="1735095" y="3855196"/>
            <a:ext cx="228568" cy="229609"/>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81" tIns="44791" rIns="89581" bIns="44791" numCol="1" anchor="t" anchorCtr="0" compatLnSpc="1">
            <a:prstTxWarp prst="textNoShape">
              <a:avLst/>
            </a:prstTxWarp>
            <a:noAutofit/>
          </a:bodyPr>
          <a:lstStyle/>
          <a:p>
            <a:pPr defTabSz="895601">
              <a:defRPr/>
            </a:pPr>
            <a:endParaRPr lang="en-US" sz="1764" kern="0">
              <a:solidFill>
                <a:srgbClr val="FFFFFF"/>
              </a:solidFill>
              <a:latin typeface="Segoe UI"/>
            </a:endParaRPr>
          </a:p>
        </p:txBody>
      </p:sp>
      <p:grpSp>
        <p:nvGrpSpPr>
          <p:cNvPr id="4" name="Group 3" descr="The Power BI platform. Two clouds with five areas and five icons to match each area">
            <a:extLst>
              <a:ext uri="{FF2B5EF4-FFF2-40B4-BE49-F238E27FC236}">
                <a16:creationId xmlns:a16="http://schemas.microsoft.com/office/drawing/2014/main" id="{9F6293AA-A0AA-4106-80C7-6CCFA289EF2D}"/>
              </a:ext>
            </a:extLst>
          </p:cNvPr>
          <p:cNvGrpSpPr/>
          <p:nvPr/>
        </p:nvGrpSpPr>
        <p:grpSpPr>
          <a:xfrm>
            <a:off x="2178561" y="1706548"/>
            <a:ext cx="7021550" cy="4526902"/>
            <a:chOff x="2178005" y="1706304"/>
            <a:chExt cx="7022546" cy="4527544"/>
          </a:xfrm>
        </p:grpSpPr>
        <p:sp>
          <p:nvSpPr>
            <p:cNvPr id="106" name="Freeform: Shape 105">
              <a:extLst>
                <a:ext uri="{FF2B5EF4-FFF2-40B4-BE49-F238E27FC236}">
                  <a16:creationId xmlns:a16="http://schemas.microsoft.com/office/drawing/2014/main" id="{C878E983-7226-4B1F-A582-6C82EDD01ABA}"/>
                </a:ext>
              </a:extLst>
            </p:cNvPr>
            <p:cNvSpPr/>
            <p:nvPr/>
          </p:nvSpPr>
          <p:spPr bwMode="auto">
            <a:xfrm>
              <a:off x="2178005" y="1706304"/>
              <a:ext cx="7022546" cy="4527544"/>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896042">
                <a:defRPr/>
              </a:pPr>
              <a:endParaRPr lang="en-US" sz="1370" b="1" kern="0" spc="49">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10" name="Freeform 21">
              <a:extLst>
                <a:ext uri="{FF2B5EF4-FFF2-40B4-BE49-F238E27FC236}">
                  <a16:creationId xmlns:a16="http://schemas.microsoft.com/office/drawing/2014/main" id="{D92436A8-7FFC-4F8D-8B21-6E764C181010}"/>
                </a:ext>
              </a:extLst>
            </p:cNvPr>
            <p:cNvSpPr>
              <a:spLocks/>
            </p:cNvSpPr>
            <p:nvPr/>
          </p:nvSpPr>
          <p:spPr bwMode="auto">
            <a:xfrm>
              <a:off x="2412359" y="1972967"/>
              <a:ext cx="6455374" cy="4009559"/>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a:endParaRPr>
            </a:p>
          </p:txBody>
        </p:sp>
        <p:sp>
          <p:nvSpPr>
            <p:cNvPr id="111" name="TextBox 110">
              <a:extLst>
                <a:ext uri="{FF2B5EF4-FFF2-40B4-BE49-F238E27FC236}">
                  <a16:creationId xmlns:a16="http://schemas.microsoft.com/office/drawing/2014/main" id="{45A2CF6B-1989-45A6-A38E-5444E71F7CDC}"/>
                </a:ext>
              </a:extLst>
            </p:cNvPr>
            <p:cNvSpPr txBox="1"/>
            <p:nvPr/>
          </p:nvSpPr>
          <p:spPr>
            <a:xfrm>
              <a:off x="4515706" y="4223145"/>
              <a:ext cx="3657600" cy="364651"/>
            </a:xfrm>
            <a:prstGeom prst="rect">
              <a:avLst/>
            </a:prstGeom>
            <a:noFill/>
          </p:spPr>
          <p:txBody>
            <a:bodyPr wrap="square" lIns="143387" tIns="89617" rIns="143387" bIns="89617" rtlCol="0" anchor="t">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896042">
                <a:defRPr/>
              </a:pPr>
              <a:r>
                <a:rPr lang="en-US" sz="1300" kern="0">
                  <a:gradFill>
                    <a:gsLst>
                      <a:gs pos="2917">
                        <a:srgbClr val="353535"/>
                      </a:gs>
                      <a:gs pos="100000">
                        <a:srgbClr val="353535"/>
                      </a:gs>
                    </a:gsLst>
                    <a:lin ang="5400000" scaled="0"/>
                  </a:gradFill>
                  <a:latin typeface="Segoe UI"/>
                  <a:cs typeface="Segoe UI"/>
                </a:rPr>
                <a:t>AI innovations</a:t>
              </a:r>
              <a:endParaRPr lang="en-US" sz="1300" kern="0">
                <a:gradFill>
                  <a:gsLst>
                    <a:gs pos="2917">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B9B24B14-8159-4E35-A581-9DA12AC50A72}"/>
                </a:ext>
              </a:extLst>
            </p:cNvPr>
            <p:cNvSpPr txBox="1"/>
            <p:nvPr/>
          </p:nvSpPr>
          <p:spPr>
            <a:xfrm>
              <a:off x="4492156" y="5371503"/>
              <a:ext cx="4020908" cy="364651"/>
            </a:xfrm>
            <a:prstGeom prst="rect">
              <a:avLst/>
            </a:prstGeom>
            <a:noFill/>
          </p:spPr>
          <p:txBody>
            <a:bodyPr wrap="square" lIns="143387" tIns="89617" rIns="143387" bIns="89617" rtlCol="0" anchor="t">
              <a:spAutoFit/>
            </a:bodyPr>
            <a:lstStyle/>
            <a:p>
              <a:pPr defTabSz="896042" fontAlgn="base">
                <a:lnSpc>
                  <a:spcPct val="90000"/>
                </a:lnSpc>
                <a:spcBef>
                  <a:spcPct val="0"/>
                </a:spcBef>
                <a:spcAft>
                  <a:spcPts val="588"/>
                </a:spcAft>
                <a:defRPr/>
              </a:pPr>
              <a:r>
                <a:rPr lang="en-US" sz="1300" kern="0">
                  <a:gradFill>
                    <a:gsLst>
                      <a:gs pos="2917">
                        <a:srgbClr val="353535"/>
                      </a:gs>
                      <a:gs pos="100000">
                        <a:srgbClr val="353535"/>
                      </a:gs>
                    </a:gsLst>
                    <a:lin ang="5400000" scaled="0"/>
                  </a:gradFill>
                  <a:latin typeface="Segoe UI"/>
                  <a:cs typeface="Segoe UI"/>
                </a:rPr>
                <a:t>Secure, compliant, enterprise-grade platform</a:t>
              </a:r>
              <a:endParaRPr lang="en-US" sz="1300" kern="0">
                <a:latin typeface="Segoe UI"/>
                <a:cs typeface="Segoe UI"/>
              </a:endParaRPr>
            </a:p>
          </p:txBody>
        </p:sp>
        <p:sp>
          <p:nvSpPr>
            <p:cNvPr id="113" name="TextBox 112">
              <a:extLst>
                <a:ext uri="{FF2B5EF4-FFF2-40B4-BE49-F238E27FC236}">
                  <a16:creationId xmlns:a16="http://schemas.microsoft.com/office/drawing/2014/main" id="{AF5CFFDA-97F2-4D14-8D50-4F7F8BA75C96}"/>
                </a:ext>
              </a:extLst>
            </p:cNvPr>
            <p:cNvSpPr txBox="1"/>
            <p:nvPr/>
          </p:nvSpPr>
          <p:spPr>
            <a:xfrm>
              <a:off x="4519028" y="2924202"/>
              <a:ext cx="3657600" cy="548291"/>
            </a:xfrm>
            <a:prstGeom prst="rect">
              <a:avLst/>
            </a:prstGeom>
            <a:noFill/>
          </p:spPr>
          <p:txBody>
            <a:bodyPr wrap="square" lIns="143387" tIns="89617" rIns="143387" bIns="89617" rtlCol="0" anchor="t">
              <a:spAutoFit/>
            </a:bodyPr>
            <a:lstStyle/>
            <a:p>
              <a:pPr defTabSz="896042">
                <a:lnSpc>
                  <a:spcPct val="90000"/>
                </a:lnSpc>
                <a:spcBef>
                  <a:spcPct val="0"/>
                </a:spcBef>
                <a:spcAft>
                  <a:spcPts val="588"/>
                </a:spcAft>
                <a:defRPr/>
              </a:pPr>
              <a:r>
                <a:rPr lang="en-US" sz="1300" kern="0">
                  <a:gradFill>
                    <a:gsLst>
                      <a:gs pos="2917">
                        <a:srgbClr val="353535"/>
                      </a:gs>
                      <a:gs pos="100000">
                        <a:srgbClr val="353535"/>
                      </a:gs>
                    </a:gsLst>
                    <a:lin ang="5400000" scaled="0"/>
                  </a:gradFill>
                  <a:latin typeface="Segoe UI"/>
                  <a:cs typeface="Segoe UI"/>
                </a:rPr>
                <a:t>Interactive data visualizations </a:t>
              </a:r>
              <a:br>
                <a:rPr lang="en-US" sz="1300" kern="0">
                  <a:gradFill>
                    <a:gsLst>
                      <a:gs pos="2917">
                        <a:srgbClr val="353535"/>
                      </a:gs>
                      <a:gs pos="100000">
                        <a:srgbClr val="353535"/>
                      </a:gs>
                    </a:gsLst>
                    <a:lin ang="5400000" scaled="0"/>
                  </a:gradFill>
                  <a:latin typeface="Segoe UI"/>
                  <a:cs typeface="Segoe UI"/>
                </a:rPr>
              </a:br>
              <a:r>
                <a:rPr lang="en-US" sz="1300" kern="0">
                  <a:gradFill>
                    <a:gsLst>
                      <a:gs pos="2917">
                        <a:srgbClr val="353535"/>
                      </a:gs>
                      <a:gs pos="100000">
                        <a:srgbClr val="353535"/>
                      </a:gs>
                    </a:gsLst>
                    <a:lin ang="5400000" scaled="0"/>
                  </a:gradFill>
                  <a:latin typeface="Segoe UI"/>
                  <a:cs typeface="Segoe UI"/>
                </a:rPr>
                <a:t>and paginated reports</a:t>
              </a:r>
              <a:endParaRPr lang="en-US" sz="1300"/>
            </a:p>
          </p:txBody>
        </p:sp>
        <p:sp>
          <p:nvSpPr>
            <p:cNvPr id="116" name="TextBox 115">
              <a:extLst>
                <a:ext uri="{FF2B5EF4-FFF2-40B4-BE49-F238E27FC236}">
                  <a16:creationId xmlns:a16="http://schemas.microsoft.com/office/drawing/2014/main" id="{029A0293-CBFE-4B06-8EF1-36A4D1198CCF}"/>
                </a:ext>
              </a:extLst>
            </p:cNvPr>
            <p:cNvSpPr txBox="1"/>
            <p:nvPr/>
          </p:nvSpPr>
          <p:spPr>
            <a:xfrm>
              <a:off x="4489840" y="3532876"/>
              <a:ext cx="3657600" cy="548291"/>
            </a:xfrm>
            <a:prstGeom prst="rect">
              <a:avLst/>
            </a:prstGeom>
            <a:noFill/>
          </p:spPr>
          <p:txBody>
            <a:bodyPr wrap="square" lIns="143387" tIns="89617" rIns="143387" bIns="89617" rtlCol="0" anchor="t">
              <a:spAutoFit/>
            </a:bodyPr>
            <a:lstStyle/>
            <a:p>
              <a:pPr defTabSz="896042" fontAlgn="base">
                <a:lnSpc>
                  <a:spcPct val="90000"/>
                </a:lnSpc>
                <a:spcBef>
                  <a:spcPct val="0"/>
                </a:spcBef>
                <a:spcAft>
                  <a:spcPts val="588"/>
                </a:spcAft>
                <a:defRPr/>
              </a:pPr>
              <a:r>
                <a:rPr lang="en-US" sz="1300" kern="0">
                  <a:gradFill>
                    <a:gsLst>
                      <a:gs pos="2917">
                        <a:srgbClr val="353535"/>
                      </a:gs>
                      <a:gs pos="100000">
                        <a:srgbClr val="353535"/>
                      </a:gs>
                    </a:gsLst>
                    <a:lin ang="5400000" scaled="0"/>
                  </a:gradFill>
                  <a:latin typeface="Segoe UI" panose="020B0502040204020203" pitchFamily="34" charset="0"/>
                  <a:cs typeface="Segoe UI" panose="020B0502040204020203" pitchFamily="34" charset="0"/>
                </a:rPr>
                <a:t>Open and extensive ecosystem with native Microsoft and third-party integrations</a:t>
              </a:r>
            </a:p>
          </p:txBody>
        </p:sp>
        <p:grpSp>
          <p:nvGrpSpPr>
            <p:cNvPr id="121" name="Group 120">
              <a:extLst>
                <a:ext uri="{FF2B5EF4-FFF2-40B4-BE49-F238E27FC236}">
                  <a16:creationId xmlns:a16="http://schemas.microsoft.com/office/drawing/2014/main" id="{8C953016-E151-4714-B69B-24B7592E94CE}"/>
                </a:ext>
              </a:extLst>
            </p:cNvPr>
            <p:cNvGrpSpPr/>
            <p:nvPr/>
          </p:nvGrpSpPr>
          <p:grpSpPr>
            <a:xfrm>
              <a:off x="4187676" y="3024783"/>
              <a:ext cx="340023" cy="347713"/>
              <a:chOff x="4139646" y="2932330"/>
              <a:chExt cx="492671" cy="503813"/>
            </a:xfrm>
          </p:grpSpPr>
          <p:sp>
            <p:nvSpPr>
              <p:cNvPr id="122" name="BarChartHorizontal_E9EB" title="Icon of a horizontal bar graph">
                <a:extLst>
                  <a:ext uri="{FF2B5EF4-FFF2-40B4-BE49-F238E27FC236}">
                    <a16:creationId xmlns:a16="http://schemas.microsoft.com/office/drawing/2014/main" id="{7976975E-ACE1-4347-824E-268FFC2BE935}"/>
                  </a:ext>
                </a:extLst>
              </p:cNvPr>
              <p:cNvSpPr>
                <a:spLocks noChangeAspect="1" noEditPoints="1"/>
              </p:cNvSpPr>
              <p:nvPr/>
            </p:nvSpPr>
            <p:spPr bwMode="auto">
              <a:xfrm rot="5400000" flipH="1">
                <a:off x="4139646" y="2932330"/>
                <a:ext cx="365760" cy="36576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3" name="Touch_E815" title="Icon of a closed hand with one finger pressing a button">
                <a:extLst>
                  <a:ext uri="{FF2B5EF4-FFF2-40B4-BE49-F238E27FC236}">
                    <a16:creationId xmlns:a16="http://schemas.microsoft.com/office/drawing/2014/main" id="{2B578702-F2D7-431D-A833-CD11A81D3CC2}"/>
                  </a:ext>
                </a:extLst>
              </p:cNvPr>
              <p:cNvSpPr>
                <a:spLocks noChangeAspect="1" noEditPoints="1"/>
              </p:cNvSpPr>
              <p:nvPr/>
            </p:nvSpPr>
            <p:spPr bwMode="auto">
              <a:xfrm>
                <a:off x="4409004" y="3109775"/>
                <a:ext cx="223313" cy="32636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solidFill>
                <a:schemeClr val="bg1"/>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124" name="IoT" title="Icon of five circles that all connect to a center circle">
              <a:extLst>
                <a:ext uri="{FF2B5EF4-FFF2-40B4-BE49-F238E27FC236}">
                  <a16:creationId xmlns:a16="http://schemas.microsoft.com/office/drawing/2014/main" id="{89838F0B-FBA0-40D9-80C3-F4D427CC0A4F}"/>
                </a:ext>
              </a:extLst>
            </p:cNvPr>
            <p:cNvSpPr>
              <a:spLocks noChangeAspect="1" noEditPoints="1"/>
            </p:cNvSpPr>
            <p:nvPr/>
          </p:nvSpPr>
          <p:spPr bwMode="auto">
            <a:xfrm>
              <a:off x="4191151" y="4227978"/>
              <a:ext cx="333073" cy="33360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28" name="Group 127">
              <a:extLst>
                <a:ext uri="{FF2B5EF4-FFF2-40B4-BE49-F238E27FC236}">
                  <a16:creationId xmlns:a16="http://schemas.microsoft.com/office/drawing/2014/main" id="{010CC374-7B12-420E-919B-1A4AAFEFADD1}"/>
                </a:ext>
              </a:extLst>
            </p:cNvPr>
            <p:cNvGrpSpPr/>
            <p:nvPr/>
          </p:nvGrpSpPr>
          <p:grpSpPr>
            <a:xfrm>
              <a:off x="4190771" y="5425851"/>
              <a:ext cx="333833" cy="267172"/>
              <a:chOff x="4218203" y="5425851"/>
              <a:chExt cx="333833" cy="267172"/>
            </a:xfrm>
          </p:grpSpPr>
          <p:sp>
            <p:nvSpPr>
              <p:cNvPr id="129" name="Browser" title="Icon of a browser window">
                <a:extLst>
                  <a:ext uri="{FF2B5EF4-FFF2-40B4-BE49-F238E27FC236}">
                    <a16:creationId xmlns:a16="http://schemas.microsoft.com/office/drawing/2014/main" id="{C8ED1570-D2CB-40D2-AE12-AFE4DD4CA95C}"/>
                  </a:ext>
                </a:extLst>
              </p:cNvPr>
              <p:cNvSpPr>
                <a:spLocks noChangeAspect="1" noEditPoints="1"/>
              </p:cNvSpPr>
              <p:nvPr/>
            </p:nvSpPr>
            <p:spPr bwMode="auto">
              <a:xfrm>
                <a:off x="4218203" y="5425851"/>
                <a:ext cx="333833" cy="26717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30" name="Lock" title="Icon of a padlock">
                <a:extLst>
                  <a:ext uri="{FF2B5EF4-FFF2-40B4-BE49-F238E27FC236}">
                    <a16:creationId xmlns:a16="http://schemas.microsoft.com/office/drawing/2014/main" id="{D59467D0-1DB1-4C95-AD9F-09A33F022711}"/>
                  </a:ext>
                </a:extLst>
              </p:cNvPr>
              <p:cNvSpPr>
                <a:spLocks noChangeAspect="1" noEditPoints="1"/>
              </p:cNvSpPr>
              <p:nvPr/>
            </p:nvSpPr>
            <p:spPr bwMode="auto">
              <a:xfrm>
                <a:off x="4348768" y="5543075"/>
                <a:ext cx="72703" cy="10161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131" name="circle_2" title="Icon of three circles overlappping to make a venn diagram">
              <a:extLst>
                <a:ext uri="{FF2B5EF4-FFF2-40B4-BE49-F238E27FC236}">
                  <a16:creationId xmlns:a16="http://schemas.microsoft.com/office/drawing/2014/main" id="{131EAF9D-E16D-4066-9B65-D9F2A05C9FDB}"/>
                </a:ext>
              </a:extLst>
            </p:cNvPr>
            <p:cNvSpPr>
              <a:spLocks noChangeAspect="1" noEditPoints="1"/>
            </p:cNvSpPr>
            <p:nvPr/>
          </p:nvSpPr>
          <p:spPr bwMode="auto">
            <a:xfrm>
              <a:off x="4202735" y="3653893"/>
              <a:ext cx="309905" cy="29268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3" name="TextBox 132">
              <a:extLst>
                <a:ext uri="{FF2B5EF4-FFF2-40B4-BE49-F238E27FC236}">
                  <a16:creationId xmlns:a16="http://schemas.microsoft.com/office/drawing/2014/main" id="{A16DC3B9-92D0-4535-B758-A93001BE830D}"/>
                </a:ext>
              </a:extLst>
            </p:cNvPr>
            <p:cNvSpPr txBox="1"/>
            <p:nvPr/>
          </p:nvSpPr>
          <p:spPr>
            <a:xfrm>
              <a:off x="4496792" y="4797324"/>
              <a:ext cx="3657600" cy="361085"/>
            </a:xfrm>
            <a:prstGeom prst="rect">
              <a:avLst/>
            </a:prstGeom>
            <a:noFill/>
          </p:spPr>
          <p:txBody>
            <a:bodyPr wrap="square" lIns="143387" tIns="89617" rIns="143387" bIns="89617" rtlCol="0" anchor="t">
              <a:spAutoFit/>
            </a:bodyPr>
            <a:lstStyle/>
            <a:p>
              <a:pPr defTabSz="896042" fontAlgn="base">
                <a:lnSpc>
                  <a:spcPct val="90000"/>
                </a:lnSpc>
                <a:spcBef>
                  <a:spcPct val="0"/>
                </a:spcBef>
                <a:spcAft>
                  <a:spcPts val="588"/>
                </a:spcAft>
                <a:defRPr/>
              </a:pPr>
              <a:r>
                <a:rPr lang="en-US" sz="1300" kern="0">
                  <a:gradFill>
                    <a:gsLst>
                      <a:gs pos="2917">
                        <a:srgbClr val="353535"/>
                      </a:gs>
                      <a:gs pos="100000">
                        <a:srgbClr val="353535"/>
                      </a:gs>
                    </a:gsLst>
                    <a:lin ang="5400000" scaled="0"/>
                  </a:gradFill>
                  <a:latin typeface="Segoe UI"/>
                  <a:cs typeface="Segoe UI"/>
                </a:rPr>
                <a:t>Big data analytics through Azure Data Services</a:t>
              </a:r>
              <a:endParaRPr lang="en-US" sz="1300">
                <a:latin typeface="Segoe UI"/>
                <a:cs typeface="Segoe UI"/>
              </a:endParaRPr>
            </a:p>
          </p:txBody>
        </p:sp>
        <p:grpSp>
          <p:nvGrpSpPr>
            <p:cNvPr id="134" name="Group 133">
              <a:extLst>
                <a:ext uri="{FF2B5EF4-FFF2-40B4-BE49-F238E27FC236}">
                  <a16:creationId xmlns:a16="http://schemas.microsoft.com/office/drawing/2014/main" id="{D9986B53-1289-4F9C-B3CB-4292AFD47225}"/>
                </a:ext>
              </a:extLst>
            </p:cNvPr>
            <p:cNvGrpSpPr/>
            <p:nvPr/>
          </p:nvGrpSpPr>
          <p:grpSpPr>
            <a:xfrm>
              <a:off x="4073167" y="4824694"/>
              <a:ext cx="415324" cy="301471"/>
              <a:chOff x="3929515" y="4752521"/>
              <a:chExt cx="565553" cy="410517"/>
            </a:xfrm>
          </p:grpSpPr>
          <p:sp>
            <p:nvSpPr>
              <p:cNvPr id="135" name="binary" title="Icon of binary code, ones and zeros">
                <a:extLst>
                  <a:ext uri="{FF2B5EF4-FFF2-40B4-BE49-F238E27FC236}">
                    <a16:creationId xmlns:a16="http://schemas.microsoft.com/office/drawing/2014/main" id="{899FF24B-3EC9-4CB3-B747-E29E5B8B0D8A}"/>
                  </a:ext>
                </a:extLst>
              </p:cNvPr>
              <p:cNvSpPr>
                <a:spLocks noChangeAspect="1" noEditPoints="1"/>
              </p:cNvSpPr>
              <p:nvPr/>
            </p:nvSpPr>
            <p:spPr bwMode="auto">
              <a:xfrm>
                <a:off x="4129308" y="4847205"/>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36" name="magnify" title="Icon of a magnifying glass">
                <a:extLst>
                  <a:ext uri="{FF2B5EF4-FFF2-40B4-BE49-F238E27FC236}">
                    <a16:creationId xmlns:a16="http://schemas.microsoft.com/office/drawing/2014/main" id="{563D5C76-1A4D-42F9-AAC2-EE9C1EEA816D}"/>
                  </a:ext>
                </a:extLst>
              </p:cNvPr>
              <p:cNvSpPr>
                <a:spLocks noChangeAspect="1" noEditPoints="1"/>
              </p:cNvSpPr>
              <p:nvPr/>
            </p:nvSpPr>
            <p:spPr bwMode="auto">
              <a:xfrm flipH="1">
                <a:off x="3929515" y="4752521"/>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6384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2"/>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132"/>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4"/>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108"/>
                                        </p:tgtEl>
                                        <p:attrNameLst>
                                          <p:attrName>ppt_x</p:attrName>
                                          <p:attrName>ppt_y</p:attrName>
                                        </p:attrNameLst>
                                      </p:cBhvr>
                                      <p:rCtr x="-753" y="0"/>
                                    </p:animMotion>
                                  </p:childTnLst>
                                </p:cTn>
                              </p:par>
                              <p:par>
                                <p:cTn id="25" presetID="10" presetClass="entr" presetSubtype="0" fill="hold" nodeType="withEffect">
                                  <p:stCondLst>
                                    <p:cond delay="83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35" presetClass="path" presetSubtype="0" decel="100000" fill="hold" nodeType="withEffect">
                                  <p:stCondLst>
                                    <p:cond delay="830"/>
                                  </p:stCondLst>
                                  <p:childTnLst>
                                    <p:animMotion origin="layout" path="M -2.32065E-6 -2.81434E-6 L -0.01506 -2.81434E-6 " pathEditMode="relative" rAng="0" ptsTypes="AA">
                                      <p:cBhvr>
                                        <p:cTn id="29" dur="600" spd="-100000" fill="hold"/>
                                        <p:tgtEl>
                                          <p:spTgt spid="3"/>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32" grpId="0" animBg="1"/>
      <p:bldP spid="132" grpId="1"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265DDD-81E0-42E7-8FA8-B009EE688035}"/>
              </a:ext>
            </a:extLst>
          </p:cNvPr>
          <p:cNvSpPr>
            <a:spLocks noGrp="1"/>
          </p:cNvSpPr>
          <p:nvPr>
            <p:ph type="title"/>
          </p:nvPr>
        </p:nvSpPr>
        <p:spPr>
          <a:xfrm>
            <a:off x="269241" y="2364576"/>
            <a:ext cx="4795873" cy="2128853"/>
          </a:xfrm>
        </p:spPr>
        <p:txBody>
          <a:bodyPr/>
          <a:lstStyle/>
          <a:p>
            <a:pPr>
              <a:spcBef>
                <a:spcPts val="588"/>
              </a:spcBef>
            </a:pPr>
            <a:r>
              <a:rPr lang="en-US" dirty="0"/>
              <a:t>It’s easy to</a:t>
            </a:r>
            <a:br>
              <a:rPr lang="en-US" dirty="0"/>
            </a:br>
            <a:r>
              <a:rPr lang="en-US" dirty="0"/>
              <a:t>get started…</a:t>
            </a:r>
            <a:br>
              <a:rPr lang="en-US" dirty="0"/>
            </a:br>
            <a:r>
              <a:rPr lang="en-US" sz="5294" dirty="0">
                <a:solidFill>
                  <a:schemeClr val="tx2"/>
                </a:solidFill>
                <a:latin typeface="Segoe UI Semibold" panose="020B0702040204020203" pitchFamily="34" charset="0"/>
                <a:cs typeface="Segoe UI Semibold" panose="020B0702040204020203" pitchFamily="34" charset="0"/>
              </a:rPr>
              <a:t>PowerBI.com</a:t>
            </a:r>
            <a:endParaRPr lang="en-US" dirty="0">
              <a:solidFill>
                <a:schemeClr val="tx2"/>
              </a:solidFill>
              <a:latin typeface="Segoe UI Semibold" panose="020B0702040204020203" pitchFamily="34" charset="0"/>
              <a:cs typeface="Segoe UI Semibold" panose="020B0702040204020203" pitchFamily="34" charset="0"/>
            </a:endParaRPr>
          </a:p>
        </p:txBody>
      </p:sp>
      <p:pic>
        <p:nvPicPr>
          <p:cNvPr id="6" name="Picture Placeholder 5">
            <a:extLst>
              <a:ext uri="{FF2B5EF4-FFF2-40B4-BE49-F238E27FC236}">
                <a16:creationId xmlns:a16="http://schemas.microsoft.com/office/drawing/2014/main" id="{2E35ADC7-1729-4D07-B753-7554B96908FF}"/>
              </a:ext>
            </a:extLst>
          </p:cNvPr>
          <p:cNvPicPr>
            <a:picLocks noGrp="1" noChangeAspect="1"/>
          </p:cNvPicPr>
          <p:nvPr>
            <p:ph type="pic" sz="quarter" idx="10"/>
          </p:nvPr>
        </p:nvPicPr>
        <p:blipFill rotWithShape="1">
          <a:blip r:embed="rId3"/>
          <a:srcRect l="18124" t="2192" r="18124" b="2192"/>
          <a:stretch/>
        </p:blipFill>
        <p:spPr>
          <a:xfrm>
            <a:off x="5334351" y="487"/>
            <a:ext cx="6857650" cy="6855126"/>
          </a:xfrm>
        </p:spPr>
      </p:pic>
    </p:spTree>
    <p:extLst>
      <p:ext uri="{BB962C8B-B14F-4D97-AF65-F5344CB8AC3E}">
        <p14:creationId xmlns:p14="http://schemas.microsoft.com/office/powerpoint/2010/main" val="781403459"/>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5EAC-7433-4CBB-8B9A-646958E90440}"/>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6048503E-79B0-4E19-AB98-3BA028A3C01D}"/>
              </a:ext>
            </a:extLst>
          </p:cNvPr>
          <p:cNvSpPr>
            <a:spLocks noGrp="1"/>
          </p:cNvSpPr>
          <p:nvPr>
            <p:ph type="body" sz="quarter" idx="12"/>
          </p:nvPr>
        </p:nvSpPr>
        <p:spPr/>
        <p:txBody>
          <a:bodyPr/>
          <a:lstStyle/>
          <a:p>
            <a:r>
              <a:rPr lang="en-US" dirty="0"/>
              <a:t>Portal Power BI Desktop then powerbi.com</a:t>
            </a:r>
          </a:p>
        </p:txBody>
      </p:sp>
    </p:spTree>
    <p:extLst>
      <p:ext uri="{BB962C8B-B14F-4D97-AF65-F5344CB8AC3E}">
        <p14:creationId xmlns:p14="http://schemas.microsoft.com/office/powerpoint/2010/main" val="325893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9104-252E-43EB-BD3D-DA39B884774F}"/>
              </a:ext>
            </a:extLst>
          </p:cNvPr>
          <p:cNvSpPr>
            <a:spLocks noGrp="1"/>
          </p:cNvSpPr>
          <p:nvPr>
            <p:ph type="title"/>
          </p:nvPr>
        </p:nvSpPr>
        <p:spPr/>
        <p:txBody>
          <a:bodyPr/>
          <a:lstStyle/>
          <a:p>
            <a:r>
              <a:rPr lang="en-GB" dirty="0"/>
              <a:t>DIAH Demo</a:t>
            </a:r>
          </a:p>
        </p:txBody>
      </p:sp>
      <p:pic>
        <p:nvPicPr>
          <p:cNvPr id="3" name="Picture 2">
            <a:extLst>
              <a:ext uri="{FF2B5EF4-FFF2-40B4-BE49-F238E27FC236}">
                <a16:creationId xmlns:a16="http://schemas.microsoft.com/office/drawing/2014/main" id="{50A14113-3DBE-4982-9731-8CB8E904BC3A}"/>
              </a:ext>
            </a:extLst>
          </p:cNvPr>
          <p:cNvPicPr>
            <a:picLocks noChangeAspect="1"/>
          </p:cNvPicPr>
          <p:nvPr/>
        </p:nvPicPr>
        <p:blipFill>
          <a:blip r:embed="rId3"/>
          <a:stretch>
            <a:fillRect/>
          </a:stretch>
        </p:blipFill>
        <p:spPr>
          <a:xfrm>
            <a:off x="167134" y="487"/>
            <a:ext cx="11857733" cy="6857027"/>
          </a:xfrm>
          <a:prstGeom prst="rect">
            <a:avLst/>
          </a:prstGeom>
        </p:spPr>
      </p:pic>
    </p:spTree>
    <p:extLst>
      <p:ext uri="{BB962C8B-B14F-4D97-AF65-F5344CB8AC3E}">
        <p14:creationId xmlns:p14="http://schemas.microsoft.com/office/powerpoint/2010/main" val="40219818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8BAA5F9-0F6F-4CE5-AA99-594AE277F073}"/>
              </a:ext>
            </a:extLst>
          </p:cNvPr>
          <p:cNvSpPr/>
          <p:nvPr/>
        </p:nvSpPr>
        <p:spPr>
          <a:xfrm>
            <a:off x="2827423" y="1385708"/>
            <a:ext cx="6537154" cy="663797"/>
          </a:xfrm>
          <a:prstGeom prst="rect">
            <a:avLst/>
          </a:prstGeom>
          <a:solidFill>
            <a:schemeClr val="bg1"/>
          </a:solidFill>
        </p:spPr>
        <p:txBody>
          <a:bodyPr wrap="square" lIns="44821" tIns="0" rIns="44821" bIns="0" anchor="ctr" anchorCtr="0">
            <a:spAutoFit/>
          </a:bodyPr>
          <a:lstStyle/>
          <a:p>
            <a:pPr algn="ctr" defTabSz="914319">
              <a:defRPr/>
            </a:pPr>
            <a:r>
              <a:rPr lang="en-US" sz="4313" dirty="0">
                <a:latin typeface="+mj-lt"/>
                <a:cs typeface="Segoe UI Semibold" panose="020B0702040204020203" pitchFamily="34" charset="0"/>
              </a:rPr>
              <a:t>Power BI innovation areas</a:t>
            </a:r>
          </a:p>
        </p:txBody>
      </p:sp>
      <p:grpSp>
        <p:nvGrpSpPr>
          <p:cNvPr id="2" name="Group 1">
            <a:extLst>
              <a:ext uri="{FF2B5EF4-FFF2-40B4-BE49-F238E27FC236}">
                <a16:creationId xmlns:a16="http://schemas.microsoft.com/office/drawing/2014/main" id="{9858FEB4-96AF-4B1C-A989-99E1AF1DB073}"/>
              </a:ext>
              <a:ext uri="{C183D7F6-B498-43B3-948B-1728B52AA6E4}">
                <adec:decorative xmlns:adec="http://schemas.microsoft.com/office/drawing/2017/decorative" val="1"/>
              </a:ext>
            </a:extLst>
          </p:cNvPr>
          <p:cNvGrpSpPr/>
          <p:nvPr/>
        </p:nvGrpSpPr>
        <p:grpSpPr>
          <a:xfrm>
            <a:off x="472586" y="2508878"/>
            <a:ext cx="11246829" cy="1922219"/>
            <a:chOff x="482062" y="2558689"/>
            <a:chExt cx="11472351" cy="1960763"/>
          </a:xfrm>
        </p:grpSpPr>
        <p:sp>
          <p:nvSpPr>
            <p:cNvPr id="36" name="Rectangle 35">
              <a:extLst>
                <a:ext uri="{FF2B5EF4-FFF2-40B4-BE49-F238E27FC236}">
                  <a16:creationId xmlns:a16="http://schemas.microsoft.com/office/drawing/2014/main" id="{AAAF520E-2373-45A7-B661-2C13C4B4857C}"/>
                </a:ext>
              </a:extLst>
            </p:cNvPr>
            <p:cNvSpPr/>
            <p:nvPr/>
          </p:nvSpPr>
          <p:spPr bwMode="auto">
            <a:xfrm>
              <a:off x="3606554" y="3800680"/>
              <a:ext cx="2360774" cy="7187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27" tIns="89643" rIns="143427" bIns="89643" numCol="1" spcCol="0" rtlCol="0" fromWordArt="0" anchor="t" anchorCtr="0" forceAA="0" compatLnSpc="1">
              <a:prstTxWarp prst="textNoShape">
                <a:avLst/>
              </a:prstTxWarp>
              <a:noAutofit/>
            </a:bodyPr>
            <a:lstStyle/>
            <a:p>
              <a:pPr algn="ctr" defTabSz="914053" fontAlgn="base">
                <a:lnSpc>
                  <a:spcPct val="90000"/>
                </a:lnSpc>
                <a:spcBef>
                  <a:spcPct val="0"/>
                </a:spcBef>
                <a:spcAft>
                  <a:spcPct val="0"/>
                </a:spcAft>
                <a:defRPr/>
              </a:pPr>
              <a:r>
                <a:rPr lang="en-US" sz="1961" dirty="0">
                  <a:solidFill>
                    <a:schemeClr val="tx1"/>
                  </a:solidFill>
                  <a:latin typeface="Segoe UI Semilight" panose="020B0402040204020203" pitchFamily="34" charset="0"/>
                  <a:cs typeface="Segoe UI Semilight" panose="020B0402040204020203" pitchFamily="34" charset="0"/>
                </a:rPr>
                <a:t>Unified self-service and enterprise BI</a:t>
              </a:r>
            </a:p>
          </p:txBody>
        </p:sp>
        <p:sp>
          <p:nvSpPr>
            <p:cNvPr id="41" name="Rectangle 40">
              <a:extLst>
                <a:ext uri="{FF2B5EF4-FFF2-40B4-BE49-F238E27FC236}">
                  <a16:creationId xmlns:a16="http://schemas.microsoft.com/office/drawing/2014/main" id="{967F8DE7-AC2C-4CE0-9A6F-B223EA1737B8}"/>
                </a:ext>
              </a:extLst>
            </p:cNvPr>
            <p:cNvSpPr/>
            <p:nvPr/>
          </p:nvSpPr>
          <p:spPr bwMode="auto">
            <a:xfrm>
              <a:off x="482062" y="3800680"/>
              <a:ext cx="2649530" cy="7187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7" tIns="89643" rIns="143427" bIns="89643" numCol="1" rtlCol="0" anchor="t" anchorCtr="0" compatLnSpc="1">
              <a:prstTxWarp prst="textNoShape">
                <a:avLst/>
              </a:prstTxWarp>
            </a:bodyPr>
            <a:lstStyle/>
            <a:p>
              <a:pPr algn="ctr" defTabSz="914053" fontAlgn="base">
                <a:lnSpc>
                  <a:spcPct val="90000"/>
                </a:lnSpc>
                <a:spcBef>
                  <a:spcPct val="0"/>
                </a:spcBef>
                <a:spcAft>
                  <a:spcPct val="0"/>
                </a:spcAft>
                <a:defRPr/>
              </a:pPr>
              <a:r>
                <a:rPr lang="en-US" sz="1961" dirty="0">
                  <a:solidFill>
                    <a:schemeClr val="bg2"/>
                  </a:solidFill>
                  <a:latin typeface="Segoe UI Semilight" panose="020B0402040204020203" pitchFamily="34" charset="0"/>
                  <a:cs typeface="Segoe UI Semilight" panose="020B0402040204020203" pitchFamily="34" charset="0"/>
                </a:rPr>
                <a:t>Self-service</a:t>
              </a:r>
              <a:br>
                <a:rPr lang="en-US" sz="1961" dirty="0">
                  <a:solidFill>
                    <a:schemeClr val="bg2"/>
                  </a:solidFill>
                  <a:latin typeface="Segoe UI Semilight" panose="020B0402040204020203" pitchFamily="34" charset="0"/>
                  <a:cs typeface="Segoe UI Semilight" panose="020B0402040204020203" pitchFamily="34" charset="0"/>
                </a:rPr>
              </a:br>
              <a:r>
                <a:rPr lang="en-US" sz="1961" dirty="0">
                  <a:solidFill>
                    <a:schemeClr val="bg2"/>
                  </a:solidFill>
                  <a:latin typeface="Segoe UI Semilight" panose="020B0402040204020203" pitchFamily="34" charset="0"/>
                  <a:cs typeface="Segoe UI Semilight" panose="020B0402040204020203" pitchFamily="34" charset="0"/>
                </a:rPr>
                <a:t>BI/collaboration</a:t>
              </a:r>
            </a:p>
          </p:txBody>
        </p:sp>
        <p:sp>
          <p:nvSpPr>
            <p:cNvPr id="55" name="Rectangle 54">
              <a:extLst>
                <a:ext uri="{FF2B5EF4-FFF2-40B4-BE49-F238E27FC236}">
                  <a16:creationId xmlns:a16="http://schemas.microsoft.com/office/drawing/2014/main" id="{C8438190-E1BC-4F29-89C6-C59526FDFE0B}"/>
                </a:ext>
              </a:extLst>
            </p:cNvPr>
            <p:cNvSpPr/>
            <p:nvPr/>
          </p:nvSpPr>
          <p:spPr bwMode="auto">
            <a:xfrm>
              <a:off x="9435832" y="3800680"/>
              <a:ext cx="2518581" cy="7187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27" tIns="89643" rIns="143427" bIns="89643" numCol="1" spcCol="0" rtlCol="0" fromWordArt="0" anchor="t" anchorCtr="0" forceAA="0" compatLnSpc="1">
              <a:prstTxWarp prst="textNoShape">
                <a:avLst/>
              </a:prstTxWarp>
              <a:noAutofit/>
            </a:bodyPr>
            <a:lstStyle/>
            <a:p>
              <a:pPr algn="ctr" defTabSz="914053" fontAlgn="base">
                <a:lnSpc>
                  <a:spcPct val="90000"/>
                </a:lnSpc>
                <a:spcBef>
                  <a:spcPct val="0"/>
                </a:spcBef>
                <a:spcAft>
                  <a:spcPct val="0"/>
                </a:spcAft>
                <a:defRPr/>
              </a:pPr>
              <a:r>
                <a:rPr lang="en-US" sz="1961" dirty="0">
                  <a:solidFill>
                    <a:schemeClr val="bg2"/>
                  </a:solidFill>
                  <a:latin typeface="Segoe UI Semilight" panose="020B0402040204020203" pitchFamily="34" charset="0"/>
                  <a:cs typeface="Segoe UI Semilight" panose="020B0402040204020203" pitchFamily="34" charset="0"/>
                </a:rPr>
                <a:t>Big data analytics with Azure Data Services </a:t>
              </a:r>
            </a:p>
          </p:txBody>
        </p:sp>
        <p:sp>
          <p:nvSpPr>
            <p:cNvPr id="88" name="Rectangle 87">
              <a:extLst>
                <a:ext uri="{FF2B5EF4-FFF2-40B4-BE49-F238E27FC236}">
                  <a16:creationId xmlns:a16="http://schemas.microsoft.com/office/drawing/2014/main" id="{3B5D812F-A09F-4701-B4B6-E43FD3203B1D}"/>
                </a:ext>
              </a:extLst>
            </p:cNvPr>
            <p:cNvSpPr/>
            <p:nvPr/>
          </p:nvSpPr>
          <p:spPr bwMode="auto">
            <a:xfrm>
              <a:off x="6442290" y="3800680"/>
              <a:ext cx="2518581" cy="7187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27" tIns="89643" rIns="143427" bIns="89643" numCol="1" spcCol="0" rtlCol="0" fromWordArt="0" anchor="t" anchorCtr="0" forceAA="0" compatLnSpc="1">
              <a:prstTxWarp prst="textNoShape">
                <a:avLst/>
              </a:prstTxWarp>
              <a:noAutofit/>
            </a:bodyPr>
            <a:lstStyle/>
            <a:p>
              <a:pPr algn="ctr" defTabSz="914053" fontAlgn="base">
                <a:lnSpc>
                  <a:spcPct val="90000"/>
                </a:lnSpc>
                <a:spcBef>
                  <a:spcPct val="0"/>
                </a:spcBef>
                <a:spcAft>
                  <a:spcPct val="0"/>
                </a:spcAft>
                <a:defRPr/>
              </a:pPr>
              <a:r>
                <a:rPr lang="en-US" sz="1961" dirty="0">
                  <a:solidFill>
                    <a:schemeClr val="bg2"/>
                  </a:solidFill>
                  <a:latin typeface="Segoe UI Semilight" panose="020B0402040204020203" pitchFamily="34" charset="0"/>
                  <a:cs typeface="Segoe UI Semilight" panose="020B0402040204020203" pitchFamily="34" charset="0"/>
                </a:rPr>
                <a:t>Pervasive AI</a:t>
              </a:r>
              <a:br>
                <a:rPr lang="en-US" sz="1961" dirty="0">
                  <a:solidFill>
                    <a:schemeClr val="bg2"/>
                  </a:solidFill>
                  <a:latin typeface="Segoe UI Semilight" panose="020B0402040204020203" pitchFamily="34" charset="0"/>
                  <a:cs typeface="Segoe UI Semilight" panose="020B0402040204020203" pitchFamily="34" charset="0"/>
                </a:rPr>
              </a:br>
              <a:r>
                <a:rPr lang="en-US" sz="1961" dirty="0">
                  <a:solidFill>
                    <a:schemeClr val="bg2"/>
                  </a:solidFill>
                  <a:latin typeface="Segoe UI Semilight" panose="020B0402040204020203" pitchFamily="34" charset="0"/>
                  <a:cs typeface="Segoe UI Semilight" panose="020B0402040204020203" pitchFamily="34" charset="0"/>
                </a:rPr>
                <a:t>for BI</a:t>
              </a:r>
            </a:p>
          </p:txBody>
        </p:sp>
        <p:cxnSp>
          <p:nvCxnSpPr>
            <p:cNvPr id="32" name="Straight Connector 31">
              <a:extLst>
                <a:ext uri="{FF2B5EF4-FFF2-40B4-BE49-F238E27FC236}">
                  <a16:creationId xmlns:a16="http://schemas.microsoft.com/office/drawing/2014/main" id="{2B34FFAB-26DF-457E-8EB2-F922EFEC0AFF}"/>
                </a:ext>
                <a:ext uri="{C183D7F6-B498-43B3-948B-1728B52AA6E4}">
                  <adec:decorative xmlns:adec="http://schemas.microsoft.com/office/drawing/2017/decorative" val="1"/>
                </a:ext>
              </a:extLst>
            </p:cNvPr>
            <p:cNvCxnSpPr>
              <a:cxnSpLocks/>
            </p:cNvCxnSpPr>
            <p:nvPr/>
          </p:nvCxnSpPr>
          <p:spPr>
            <a:xfrm>
              <a:off x="1967144" y="3068706"/>
              <a:ext cx="8204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11CECF5-DEAD-4AB9-BB41-8CE6FD6C8D5D}"/>
                </a:ext>
                <a:ext uri="{C183D7F6-B498-43B3-948B-1728B52AA6E4}">
                  <adec:decorative xmlns:adec="http://schemas.microsoft.com/office/drawing/2017/decorative" val="1"/>
                </a:ext>
              </a:extLst>
            </p:cNvPr>
            <p:cNvSpPr/>
            <p:nvPr/>
          </p:nvSpPr>
          <p:spPr bwMode="auto">
            <a:xfrm>
              <a:off x="4265604" y="2580219"/>
              <a:ext cx="977200" cy="977198"/>
            </a:xfrm>
            <a:prstGeom prst="ellipse">
              <a:avLst/>
            </a:prstGeom>
            <a:solidFill>
              <a:schemeClr val="tx2"/>
            </a:solid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pPr>
              <a:endParaRPr lang="en-US" sz="1961" kern="0">
                <a:gradFill>
                  <a:gsLst>
                    <a:gs pos="5439">
                      <a:srgbClr val="F8F8F8"/>
                    </a:gs>
                    <a:gs pos="10000">
                      <a:srgbClr val="F8F8F8"/>
                    </a:gs>
                  </a:gsLst>
                  <a:lin ang="5400000" scaled="0"/>
                </a:gradFill>
                <a:latin typeface="Segoe UI"/>
              </a:endParaRPr>
            </a:p>
          </p:txBody>
        </p:sp>
        <p:sp>
          <p:nvSpPr>
            <p:cNvPr id="43" name="Oval 42">
              <a:extLst>
                <a:ext uri="{FF2B5EF4-FFF2-40B4-BE49-F238E27FC236}">
                  <a16:creationId xmlns:a16="http://schemas.microsoft.com/office/drawing/2014/main" id="{17B12B7B-B308-4A5D-A673-B842FAA74096}"/>
                </a:ext>
                <a:ext uri="{C183D7F6-B498-43B3-948B-1728B52AA6E4}">
                  <adec:decorative xmlns:adec="http://schemas.microsoft.com/office/drawing/2017/decorative" val="1"/>
                </a:ext>
              </a:extLst>
            </p:cNvPr>
            <p:cNvSpPr/>
            <p:nvPr/>
          </p:nvSpPr>
          <p:spPr bwMode="auto">
            <a:xfrm>
              <a:off x="1285490" y="2558689"/>
              <a:ext cx="977200" cy="977198"/>
            </a:xfrm>
            <a:prstGeom prst="ellipse">
              <a:avLst/>
            </a:prstGeom>
            <a:solidFill>
              <a:schemeClr val="bg1"/>
            </a:solidFill>
            <a:ln w="25400"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pPr>
              <a:endParaRPr lang="en-US" sz="1961" kern="0">
                <a:gradFill>
                  <a:gsLst>
                    <a:gs pos="5439">
                      <a:srgbClr val="F8F8F8"/>
                    </a:gs>
                    <a:gs pos="10000">
                      <a:srgbClr val="F8F8F8"/>
                    </a:gs>
                  </a:gsLst>
                  <a:lin ang="5400000" scaled="0"/>
                </a:gradFill>
                <a:latin typeface="Segoe UI"/>
              </a:endParaRPr>
            </a:p>
          </p:txBody>
        </p:sp>
        <p:sp>
          <p:nvSpPr>
            <p:cNvPr id="57" name="Oval 56">
              <a:extLst>
                <a:ext uri="{FF2B5EF4-FFF2-40B4-BE49-F238E27FC236}">
                  <a16:creationId xmlns:a16="http://schemas.microsoft.com/office/drawing/2014/main" id="{E52D6538-2C8B-46C2-9CD9-6FA9B325896F}"/>
                </a:ext>
                <a:ext uri="{C183D7F6-B498-43B3-948B-1728B52AA6E4}">
                  <adec:decorative xmlns:adec="http://schemas.microsoft.com/office/drawing/2017/decorative" val="1"/>
                </a:ext>
              </a:extLst>
            </p:cNvPr>
            <p:cNvSpPr/>
            <p:nvPr/>
          </p:nvSpPr>
          <p:spPr bwMode="auto">
            <a:xfrm>
              <a:off x="10173785" y="2580219"/>
              <a:ext cx="977200" cy="977198"/>
            </a:xfrm>
            <a:prstGeom prst="ellipse">
              <a:avLst/>
            </a:prstGeom>
            <a:solidFill>
              <a:schemeClr val="bg1"/>
            </a:solidFill>
            <a:ln w="25400"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90" name="Oval 89">
              <a:extLst>
                <a:ext uri="{FF2B5EF4-FFF2-40B4-BE49-F238E27FC236}">
                  <a16:creationId xmlns:a16="http://schemas.microsoft.com/office/drawing/2014/main" id="{47E6A198-3FFE-4216-B6E8-DEB7878B24B7}"/>
                </a:ext>
                <a:ext uri="{C183D7F6-B498-43B3-948B-1728B52AA6E4}">
                  <adec:decorative xmlns:adec="http://schemas.microsoft.com/office/drawing/2017/decorative" val="1"/>
                </a:ext>
              </a:extLst>
            </p:cNvPr>
            <p:cNvSpPr/>
            <p:nvPr/>
          </p:nvSpPr>
          <p:spPr bwMode="auto">
            <a:xfrm>
              <a:off x="7180243" y="2580219"/>
              <a:ext cx="977200" cy="977198"/>
            </a:xfrm>
            <a:prstGeom prst="ellipse">
              <a:avLst/>
            </a:prstGeom>
            <a:solidFill>
              <a:schemeClr val="bg1"/>
            </a:solidFill>
            <a:ln w="25400"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18" name="Data &amp; AI" title="Icon of several circles connected to eachother by lines">
              <a:extLst>
                <a:ext uri="{FF2B5EF4-FFF2-40B4-BE49-F238E27FC236}">
                  <a16:creationId xmlns:a16="http://schemas.microsoft.com/office/drawing/2014/main" id="{FB9BC795-2ACB-408D-BBB4-CCC029873A79}"/>
                </a:ext>
              </a:extLst>
            </p:cNvPr>
            <p:cNvSpPr>
              <a:spLocks noChangeAspect="1" noEditPoints="1"/>
            </p:cNvSpPr>
            <p:nvPr/>
          </p:nvSpPr>
          <p:spPr bwMode="auto">
            <a:xfrm>
              <a:off x="7418827" y="2868903"/>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119" name="Commitments_EC4D" title="Icon of a handshake">
              <a:extLst>
                <a:ext uri="{FF2B5EF4-FFF2-40B4-BE49-F238E27FC236}">
                  <a16:creationId xmlns:a16="http://schemas.microsoft.com/office/drawing/2014/main" id="{AC289580-30BA-4434-81C5-107AE07DE371}"/>
                </a:ext>
              </a:extLst>
            </p:cNvPr>
            <p:cNvSpPr>
              <a:spLocks noChangeAspect="1" noEditPoints="1"/>
            </p:cNvSpPr>
            <p:nvPr/>
          </p:nvSpPr>
          <p:spPr bwMode="auto">
            <a:xfrm>
              <a:off x="1579045" y="2864408"/>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120" name="circle_2" title="Icon of three circles overlappping to make a venn diagram">
              <a:extLst>
                <a:ext uri="{FF2B5EF4-FFF2-40B4-BE49-F238E27FC236}">
                  <a16:creationId xmlns:a16="http://schemas.microsoft.com/office/drawing/2014/main" id="{696220D5-F9E0-4674-98DF-907716A1667B}"/>
                </a:ext>
              </a:extLst>
            </p:cNvPr>
            <p:cNvSpPr>
              <a:spLocks noChangeAspect="1" noEditPoints="1"/>
            </p:cNvSpPr>
            <p:nvPr/>
          </p:nvSpPr>
          <p:spPr bwMode="auto">
            <a:xfrm>
              <a:off x="4560567" y="2885938"/>
              <a:ext cx="387275" cy="365760"/>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21" name="ScatterChart" title="Icon of a chart with dots scattered in it">
              <a:extLst>
                <a:ext uri="{FF2B5EF4-FFF2-40B4-BE49-F238E27FC236}">
                  <a16:creationId xmlns:a16="http://schemas.microsoft.com/office/drawing/2014/main" id="{E17D7E3A-E954-4E34-B90C-8009F008B2FA}"/>
                </a:ext>
              </a:extLst>
            </p:cNvPr>
            <p:cNvSpPr>
              <a:spLocks noChangeAspect="1" noEditPoints="1"/>
            </p:cNvSpPr>
            <p:nvPr/>
          </p:nvSpPr>
          <p:spPr bwMode="auto">
            <a:xfrm>
              <a:off x="10479592" y="2885938"/>
              <a:ext cx="365587" cy="365760"/>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524452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C3EE11-6659-4ABE-B8FA-31B09ACAFB8D}"/>
              </a:ext>
            </a:extLst>
          </p:cNvPr>
          <p:cNvSpPr>
            <a:spLocks noGrp="1"/>
          </p:cNvSpPr>
          <p:nvPr>
            <p:ph type="title"/>
          </p:nvPr>
        </p:nvSpPr>
        <p:spPr/>
        <p:txBody>
          <a:bodyPr/>
          <a:lstStyle/>
          <a:p>
            <a:r>
              <a:rPr lang="en-US" dirty="0"/>
              <a:t>Unify self-service and enterprise BI</a:t>
            </a:r>
          </a:p>
        </p:txBody>
      </p:sp>
      <p:grpSp>
        <p:nvGrpSpPr>
          <p:cNvPr id="2" name="Group 1">
            <a:extLst>
              <a:ext uri="{FF2B5EF4-FFF2-40B4-BE49-F238E27FC236}">
                <a16:creationId xmlns:a16="http://schemas.microsoft.com/office/drawing/2014/main" id="{AD1167AD-BA67-4FCA-B9D5-CB4E93876582}"/>
              </a:ext>
              <a:ext uri="{C183D7F6-B498-43B3-948B-1728B52AA6E4}">
                <adec:decorative xmlns:adec="http://schemas.microsoft.com/office/drawing/2017/decorative" val="1"/>
              </a:ext>
            </a:extLst>
          </p:cNvPr>
          <p:cNvGrpSpPr/>
          <p:nvPr/>
        </p:nvGrpSpPr>
        <p:grpSpPr>
          <a:xfrm>
            <a:off x="469489" y="1223915"/>
            <a:ext cx="3545994" cy="941344"/>
            <a:chOff x="478902" y="1247960"/>
            <a:chExt cx="3617099" cy="960220"/>
          </a:xfrm>
        </p:grpSpPr>
        <p:sp>
          <p:nvSpPr>
            <p:cNvPr id="28" name="Oval 27">
              <a:extLst>
                <a:ext uri="{FF2B5EF4-FFF2-40B4-BE49-F238E27FC236}">
                  <a16:creationId xmlns:a16="http://schemas.microsoft.com/office/drawing/2014/main" id="{9DA78D86-DC02-488B-B09F-F3FBD42632EE}"/>
                </a:ext>
                <a:ext uri="{C183D7F6-B498-43B3-948B-1728B52AA6E4}">
                  <adec:decorative xmlns:adec="http://schemas.microsoft.com/office/drawing/2017/decorative" val="1"/>
                </a:ext>
              </a:extLst>
            </p:cNvPr>
            <p:cNvSpPr/>
            <p:nvPr/>
          </p:nvSpPr>
          <p:spPr bwMode="auto">
            <a:xfrm>
              <a:off x="478902" y="1331701"/>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44" name="Rectangle 43">
              <a:extLst>
                <a:ext uri="{FF2B5EF4-FFF2-40B4-BE49-F238E27FC236}">
                  <a16:creationId xmlns:a16="http://schemas.microsoft.com/office/drawing/2014/main" id="{A3FBA46F-72D4-4F80-88E5-30EB2C81BE95}"/>
                </a:ext>
              </a:extLst>
            </p:cNvPr>
            <p:cNvSpPr/>
            <p:nvPr/>
          </p:nvSpPr>
          <p:spPr>
            <a:xfrm>
              <a:off x="1347459" y="1247960"/>
              <a:ext cx="2748542" cy="960220"/>
            </a:xfrm>
            <a:prstGeom prst="rect">
              <a:avLst/>
            </a:prstGeom>
          </p:spPr>
          <p:txBody>
            <a:bodyPr wrap="square" lIns="182828" tIns="143407" rIns="179259" bIns="143407">
              <a:spAutoFit/>
            </a:bodyPr>
            <a:lstStyle/>
            <a:p>
              <a:pPr marL="0" lvl="1" defTabSz="932239">
                <a:lnSpc>
                  <a:spcPct val="90000"/>
                </a:lnSpc>
                <a:defRPr/>
              </a:pPr>
              <a:r>
                <a:rPr lang="en-US" sz="2353" dirty="0">
                  <a:gradFill>
                    <a:gsLst>
                      <a:gs pos="5439">
                        <a:srgbClr val="353535"/>
                      </a:gs>
                      <a:gs pos="100000">
                        <a:srgbClr val="353535"/>
                      </a:gs>
                    </a:gsLst>
                    <a:lin ang="5400000" scaled="0"/>
                  </a:gradFill>
                  <a:cs typeface="Segoe UI" panose="020B0502040204020203" pitchFamily="34" charset="0"/>
                </a:rPr>
                <a:t>Enterprise BI tools</a:t>
              </a:r>
            </a:p>
            <a:p>
              <a:pPr marL="0" lvl="1" defTabSz="932239">
                <a:lnSpc>
                  <a:spcPct val="90000"/>
                </a:lnSpc>
                <a:defRPr/>
              </a:pPr>
              <a:r>
                <a:rPr lang="en-US" sz="2353" dirty="0">
                  <a:gradFill>
                    <a:gsLst>
                      <a:gs pos="5439">
                        <a:srgbClr val="353535"/>
                      </a:gs>
                      <a:gs pos="100000">
                        <a:srgbClr val="353535"/>
                      </a:gs>
                    </a:gsLst>
                    <a:lin ang="5400000" scaled="0"/>
                  </a:gradFill>
                  <a:cs typeface="Segoe UI" panose="020B0502040204020203" pitchFamily="34" charset="0"/>
                </a:rPr>
                <a:t>inside of Power BI</a:t>
              </a:r>
            </a:p>
          </p:txBody>
        </p:sp>
        <p:grpSp>
          <p:nvGrpSpPr>
            <p:cNvPr id="67" name="Group 66" descr="apps icon">
              <a:extLst>
                <a:ext uri="{FF2B5EF4-FFF2-40B4-BE49-F238E27FC236}">
                  <a16:creationId xmlns:a16="http://schemas.microsoft.com/office/drawing/2014/main" id="{DCB1B57C-7AA6-4195-A8F7-BC3E2ACF6588}"/>
                </a:ext>
              </a:extLst>
            </p:cNvPr>
            <p:cNvGrpSpPr>
              <a:grpSpLocks noChangeAspect="1"/>
            </p:cNvGrpSpPr>
            <p:nvPr/>
          </p:nvGrpSpPr>
          <p:grpSpPr>
            <a:xfrm>
              <a:off x="680003" y="1583099"/>
              <a:ext cx="466355" cy="365760"/>
              <a:chOff x="6416675" y="1885950"/>
              <a:chExt cx="995862" cy="781049"/>
            </a:xfrm>
          </p:grpSpPr>
          <p:sp>
            <p:nvSpPr>
              <p:cNvPr id="68" name="Browser_4" title="Icon of a website or an app window">
                <a:extLst>
                  <a:ext uri="{FF2B5EF4-FFF2-40B4-BE49-F238E27FC236}">
                    <a16:creationId xmlns:a16="http://schemas.microsoft.com/office/drawing/2014/main" id="{3B5D4441-4645-4298-B886-1EEA4EA53F9A}"/>
                  </a:ext>
                </a:extLst>
              </p:cNvPr>
              <p:cNvSpPr>
                <a:spLocks noChangeAspect="1" noEditPoints="1"/>
              </p:cNvSpPr>
              <p:nvPr/>
            </p:nvSpPr>
            <p:spPr bwMode="auto">
              <a:xfrm>
                <a:off x="6565076" y="2039822"/>
                <a:ext cx="847461" cy="627177"/>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endParaRPr lang="en-US" sz="1764">
                  <a:solidFill>
                    <a:srgbClr val="353535"/>
                  </a:solidFill>
                  <a:latin typeface="Segoe UI Semilight"/>
                </a:endParaRPr>
              </a:p>
            </p:txBody>
          </p:sp>
          <p:cxnSp>
            <p:nvCxnSpPr>
              <p:cNvPr id="69" name="Straight Connector 68">
                <a:extLst>
                  <a:ext uri="{FF2B5EF4-FFF2-40B4-BE49-F238E27FC236}">
                    <a16:creationId xmlns:a16="http://schemas.microsoft.com/office/drawing/2014/main" id="{BE7BA626-A39D-495F-AE7F-8B7C912F64E4}"/>
                  </a:ext>
                </a:extLst>
              </p:cNvPr>
              <p:cNvCxnSpPr/>
              <p:nvPr/>
            </p:nvCxnSpPr>
            <p:spPr>
              <a:xfrm flipH="1">
                <a:off x="6419850" y="2502615"/>
                <a:ext cx="145226" cy="0"/>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ABE3A47A-0977-4807-9C9D-316BD9F761E7}"/>
                  </a:ext>
                </a:extLst>
              </p:cNvPr>
              <p:cNvCxnSpPr/>
              <p:nvPr/>
            </p:nvCxnSpPr>
            <p:spPr>
              <a:xfrm flipV="1">
                <a:off x="6416675" y="1889125"/>
                <a:ext cx="0" cy="613490"/>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5CEC632B-7BD2-4D17-9624-5BD8E62C7A03}"/>
                  </a:ext>
                </a:extLst>
              </p:cNvPr>
              <p:cNvCxnSpPr/>
              <p:nvPr/>
            </p:nvCxnSpPr>
            <p:spPr>
              <a:xfrm>
                <a:off x="6419850" y="1885950"/>
                <a:ext cx="873125" cy="0"/>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A94DEE65-FCFD-4D25-824E-5F03DD96A7E3}"/>
                  </a:ext>
                </a:extLst>
              </p:cNvPr>
              <p:cNvCxnSpPr/>
              <p:nvPr/>
            </p:nvCxnSpPr>
            <p:spPr>
              <a:xfrm>
                <a:off x="7296150" y="1889125"/>
                <a:ext cx="0" cy="150697"/>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 name="Group 2">
            <a:extLst>
              <a:ext uri="{FF2B5EF4-FFF2-40B4-BE49-F238E27FC236}">
                <a16:creationId xmlns:a16="http://schemas.microsoft.com/office/drawing/2014/main" id="{FB545B49-5218-45A4-AAB9-DD1C5039212A}"/>
              </a:ext>
              <a:ext uri="{C183D7F6-B498-43B3-948B-1728B52AA6E4}">
                <adec:decorative xmlns:adec="http://schemas.microsoft.com/office/drawing/2017/decorative" val="1"/>
              </a:ext>
            </a:extLst>
          </p:cNvPr>
          <p:cNvGrpSpPr/>
          <p:nvPr/>
        </p:nvGrpSpPr>
        <p:grpSpPr>
          <a:xfrm>
            <a:off x="469488" y="2242682"/>
            <a:ext cx="2238576" cy="851483"/>
            <a:chOff x="478902" y="2287155"/>
            <a:chExt cx="2283464" cy="868557"/>
          </a:xfrm>
        </p:grpSpPr>
        <p:sp>
          <p:nvSpPr>
            <p:cNvPr id="34" name="Oval 33">
              <a:extLst>
                <a:ext uri="{FF2B5EF4-FFF2-40B4-BE49-F238E27FC236}">
                  <a16:creationId xmlns:a16="http://schemas.microsoft.com/office/drawing/2014/main" id="{FD72C5FD-D946-412C-9E7A-E50A892BDFC2}"/>
                </a:ext>
                <a:ext uri="{C183D7F6-B498-43B3-948B-1728B52AA6E4}">
                  <adec:decorative xmlns:adec="http://schemas.microsoft.com/office/drawing/2017/decorative" val="1"/>
                </a:ext>
              </a:extLst>
            </p:cNvPr>
            <p:cNvSpPr/>
            <p:nvPr/>
          </p:nvSpPr>
          <p:spPr bwMode="auto">
            <a:xfrm>
              <a:off x="478902" y="2287155"/>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45" name="Rectangle 44">
              <a:extLst>
                <a:ext uri="{FF2B5EF4-FFF2-40B4-BE49-F238E27FC236}">
                  <a16:creationId xmlns:a16="http://schemas.microsoft.com/office/drawing/2014/main" id="{EBD93E93-9804-4823-A077-C047E6224815}"/>
                </a:ext>
              </a:extLst>
            </p:cNvPr>
            <p:cNvSpPr/>
            <p:nvPr/>
          </p:nvSpPr>
          <p:spPr>
            <a:xfrm>
              <a:off x="1347459" y="2407546"/>
              <a:ext cx="1414907" cy="627822"/>
            </a:xfrm>
            <a:prstGeom prst="rect">
              <a:avLst/>
            </a:prstGeom>
          </p:spPr>
          <p:txBody>
            <a:bodyPr wrap="none" lIns="182828" tIns="143407" rIns="179259" bIns="143407">
              <a:spAutoFit/>
            </a:bodyPr>
            <a:lstStyle/>
            <a:p>
              <a:pPr marL="0" lvl="1" defTabSz="932239">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Security</a:t>
              </a:r>
            </a:p>
          </p:txBody>
        </p:sp>
        <p:sp>
          <p:nvSpPr>
            <p:cNvPr id="57" name="Lock" title="Icon of a padlock">
              <a:extLst>
                <a:ext uri="{FF2B5EF4-FFF2-40B4-BE49-F238E27FC236}">
                  <a16:creationId xmlns:a16="http://schemas.microsoft.com/office/drawing/2014/main" id="{1979EBA5-CB0E-49C5-B73E-9CF090F66497}"/>
                </a:ext>
              </a:extLst>
            </p:cNvPr>
            <p:cNvSpPr>
              <a:spLocks noChangeAspect="1" noEditPoints="1"/>
            </p:cNvSpPr>
            <p:nvPr/>
          </p:nvSpPr>
          <p:spPr bwMode="auto">
            <a:xfrm>
              <a:off x="749620" y="249283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4" name="Group 3">
            <a:extLst>
              <a:ext uri="{FF2B5EF4-FFF2-40B4-BE49-F238E27FC236}">
                <a16:creationId xmlns:a16="http://schemas.microsoft.com/office/drawing/2014/main" id="{FD74886C-27C7-4007-9FBD-5BACF9F9F708}"/>
              </a:ext>
              <a:ext uri="{C183D7F6-B498-43B3-948B-1728B52AA6E4}">
                <adec:decorative xmlns:adec="http://schemas.microsoft.com/office/drawing/2017/decorative" val="1"/>
              </a:ext>
            </a:extLst>
          </p:cNvPr>
          <p:cNvGrpSpPr/>
          <p:nvPr/>
        </p:nvGrpSpPr>
        <p:grpSpPr>
          <a:xfrm>
            <a:off x="469489" y="3179354"/>
            <a:ext cx="2749310" cy="851483"/>
            <a:chOff x="478902" y="3242610"/>
            <a:chExt cx="2804439" cy="868557"/>
          </a:xfrm>
        </p:grpSpPr>
        <p:sp>
          <p:nvSpPr>
            <p:cNvPr id="41" name="Oval 40">
              <a:extLst>
                <a:ext uri="{FF2B5EF4-FFF2-40B4-BE49-F238E27FC236}">
                  <a16:creationId xmlns:a16="http://schemas.microsoft.com/office/drawing/2014/main" id="{2A34D2FD-30BC-49D3-9591-328BF951F4A0}"/>
                </a:ext>
                <a:ext uri="{C183D7F6-B498-43B3-948B-1728B52AA6E4}">
                  <adec:decorative xmlns:adec="http://schemas.microsoft.com/office/drawing/2017/decorative" val="1"/>
                </a:ext>
              </a:extLst>
            </p:cNvPr>
            <p:cNvSpPr/>
            <p:nvPr/>
          </p:nvSpPr>
          <p:spPr bwMode="auto">
            <a:xfrm>
              <a:off x="478902" y="3242610"/>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46" name="Rectangle 45">
              <a:extLst>
                <a:ext uri="{FF2B5EF4-FFF2-40B4-BE49-F238E27FC236}">
                  <a16:creationId xmlns:a16="http://schemas.microsoft.com/office/drawing/2014/main" id="{C3E2D439-5122-410F-B9AA-5F197546A1C4}"/>
                </a:ext>
              </a:extLst>
            </p:cNvPr>
            <p:cNvSpPr/>
            <p:nvPr/>
          </p:nvSpPr>
          <p:spPr>
            <a:xfrm>
              <a:off x="1347458" y="3363000"/>
              <a:ext cx="1935883" cy="627822"/>
            </a:xfrm>
            <a:prstGeom prst="rect">
              <a:avLst/>
            </a:prstGeom>
          </p:spPr>
          <p:txBody>
            <a:bodyPr wrap="none" lIns="182828" tIns="143407" rIns="179259" bIns="143407">
              <a:spAutoFit/>
            </a:bodyPr>
            <a:lstStyle/>
            <a:p>
              <a:pPr marL="0" lvl="1" defTabSz="932239">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Compliance</a:t>
              </a:r>
            </a:p>
          </p:txBody>
        </p:sp>
        <p:sp>
          <p:nvSpPr>
            <p:cNvPr id="58" name="Trackers_EADF" title="Icon of a clipboard with a checklist on it">
              <a:extLst>
                <a:ext uri="{FF2B5EF4-FFF2-40B4-BE49-F238E27FC236}">
                  <a16:creationId xmlns:a16="http://schemas.microsoft.com/office/drawing/2014/main" id="{F0F6BCAF-615E-4150-99AC-CD3F7C8508A0}"/>
                </a:ext>
              </a:extLst>
            </p:cNvPr>
            <p:cNvSpPr>
              <a:spLocks noChangeAspect="1" noEditPoints="1"/>
            </p:cNvSpPr>
            <p:nvPr/>
          </p:nvSpPr>
          <p:spPr bwMode="auto">
            <a:xfrm>
              <a:off x="779059" y="349400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6" name="Group 5">
            <a:extLst>
              <a:ext uri="{FF2B5EF4-FFF2-40B4-BE49-F238E27FC236}">
                <a16:creationId xmlns:a16="http://schemas.microsoft.com/office/drawing/2014/main" id="{ECAF7FA1-5EAE-4A70-A5F3-937897024F7A}"/>
              </a:ext>
              <a:ext uri="{C183D7F6-B498-43B3-948B-1728B52AA6E4}">
                <adec:decorative xmlns:adec="http://schemas.microsoft.com/office/drawing/2017/decorative" val="1"/>
              </a:ext>
            </a:extLst>
          </p:cNvPr>
          <p:cNvGrpSpPr/>
          <p:nvPr/>
        </p:nvGrpSpPr>
        <p:grpSpPr>
          <a:xfrm>
            <a:off x="469488" y="4116026"/>
            <a:ext cx="2116817" cy="851483"/>
            <a:chOff x="478902" y="4198064"/>
            <a:chExt cx="2159264" cy="868557"/>
          </a:xfrm>
        </p:grpSpPr>
        <p:sp>
          <p:nvSpPr>
            <p:cNvPr id="37" name="Oval 36">
              <a:extLst>
                <a:ext uri="{FF2B5EF4-FFF2-40B4-BE49-F238E27FC236}">
                  <a16:creationId xmlns:a16="http://schemas.microsoft.com/office/drawing/2014/main" id="{67E9AD95-5489-4A52-AB8A-E63E616ABF46}"/>
                </a:ext>
                <a:ext uri="{C183D7F6-B498-43B3-948B-1728B52AA6E4}">
                  <adec:decorative xmlns:adec="http://schemas.microsoft.com/office/drawing/2017/decorative" val="1"/>
                </a:ext>
              </a:extLst>
            </p:cNvPr>
            <p:cNvSpPr/>
            <p:nvPr/>
          </p:nvSpPr>
          <p:spPr bwMode="auto">
            <a:xfrm>
              <a:off x="478902" y="4198064"/>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47" name="Rectangle 46">
              <a:extLst>
                <a:ext uri="{FF2B5EF4-FFF2-40B4-BE49-F238E27FC236}">
                  <a16:creationId xmlns:a16="http://schemas.microsoft.com/office/drawing/2014/main" id="{6C618FD3-2E22-4543-A424-4657F0A06C29}"/>
                </a:ext>
              </a:extLst>
            </p:cNvPr>
            <p:cNvSpPr/>
            <p:nvPr/>
          </p:nvSpPr>
          <p:spPr>
            <a:xfrm>
              <a:off x="1347459" y="4318455"/>
              <a:ext cx="1290707" cy="627822"/>
            </a:xfrm>
            <a:prstGeom prst="rect">
              <a:avLst/>
            </a:prstGeom>
          </p:spPr>
          <p:txBody>
            <a:bodyPr wrap="none" lIns="182828" tIns="143407" rIns="179259" bIns="143407">
              <a:spAutoFit/>
            </a:bodyPr>
            <a:lstStyle/>
            <a:p>
              <a:pPr marL="0" lvl="1" defTabSz="932239">
                <a:lnSpc>
                  <a:spcPct val="90000"/>
                </a:lnSpc>
                <a:defRPr/>
              </a:pPr>
              <a:r>
                <a:rPr lang="en-US" sz="2353" dirty="0">
                  <a:gradFill>
                    <a:gsLst>
                      <a:gs pos="5439">
                        <a:srgbClr val="353535"/>
                      </a:gs>
                      <a:gs pos="100000">
                        <a:srgbClr val="353535"/>
                      </a:gs>
                    </a:gsLst>
                    <a:lin ang="5400000" scaled="0"/>
                  </a:gradFill>
                  <a:latin typeface="Segoe UI Semilight"/>
                  <a:cs typeface="Segoe UI" panose="020B0502040204020203" pitchFamily="34" charset="0"/>
                </a:rPr>
                <a:t>Privacy</a:t>
              </a:r>
            </a:p>
          </p:txBody>
        </p:sp>
        <p:sp>
          <p:nvSpPr>
            <p:cNvPr id="73" name="Fingerprint_E928" title="Icon of a fingerprint">
              <a:extLst>
                <a:ext uri="{FF2B5EF4-FFF2-40B4-BE49-F238E27FC236}">
                  <a16:creationId xmlns:a16="http://schemas.microsoft.com/office/drawing/2014/main" id="{E6B73949-ACA5-47DD-AF14-BD5FC84162D8}"/>
                </a:ext>
              </a:extLst>
            </p:cNvPr>
            <p:cNvSpPr>
              <a:spLocks noChangeAspect="1" noEditPoints="1"/>
            </p:cNvSpPr>
            <p:nvPr/>
          </p:nvSpPr>
          <p:spPr bwMode="auto">
            <a:xfrm>
              <a:off x="777191" y="444946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pic>
        <p:nvPicPr>
          <p:cNvPr id="26" name="Picture 25" descr="A screenshot of a computer&#10;&#10;Description generated with very high confidence">
            <a:extLst>
              <a:ext uri="{FF2B5EF4-FFF2-40B4-BE49-F238E27FC236}">
                <a16:creationId xmlns:a16="http://schemas.microsoft.com/office/drawing/2014/main" id="{A4FD5499-E151-4BCF-8276-FB3C9C2EB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7789" y="1206615"/>
            <a:ext cx="6096000" cy="4218053"/>
          </a:xfrm>
          <a:prstGeom prst="rect">
            <a:avLst/>
          </a:prstGeom>
          <a:effectLst>
            <a:outerShdw blurRad="127000" algn="ctr" rotWithShape="0">
              <a:prstClr val="black">
                <a:alpha val="40000"/>
              </a:prstClr>
            </a:outerShdw>
          </a:effectLst>
        </p:spPr>
      </p:pic>
    </p:spTree>
    <p:extLst>
      <p:ext uri="{BB962C8B-B14F-4D97-AF65-F5344CB8AC3E}">
        <p14:creationId xmlns:p14="http://schemas.microsoft.com/office/powerpoint/2010/main" val="6042863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C3EE11-6659-4ABE-B8FA-31B09ACAFB8D}"/>
              </a:ext>
            </a:extLst>
          </p:cNvPr>
          <p:cNvSpPr>
            <a:spLocks noGrp="1"/>
          </p:cNvSpPr>
          <p:nvPr>
            <p:ph type="title"/>
          </p:nvPr>
        </p:nvSpPr>
        <p:spPr/>
        <p:txBody>
          <a:bodyPr/>
          <a:lstStyle/>
          <a:p>
            <a:r>
              <a:rPr lang="en-US" dirty="0"/>
              <a:t>Enterprise BI tools inside of Power BI</a:t>
            </a:r>
          </a:p>
        </p:txBody>
      </p:sp>
      <p:grpSp>
        <p:nvGrpSpPr>
          <p:cNvPr id="2" name="Group 1">
            <a:extLst>
              <a:ext uri="{FF2B5EF4-FFF2-40B4-BE49-F238E27FC236}">
                <a16:creationId xmlns:a16="http://schemas.microsoft.com/office/drawing/2014/main" id="{C46A86F6-A770-4D52-B1ED-1D1E82CD0194}"/>
              </a:ext>
              <a:ext uri="{C183D7F6-B498-43B3-948B-1728B52AA6E4}">
                <adec:decorative xmlns:adec="http://schemas.microsoft.com/office/drawing/2017/decorative" val="1"/>
              </a:ext>
            </a:extLst>
          </p:cNvPr>
          <p:cNvGrpSpPr/>
          <p:nvPr/>
        </p:nvGrpSpPr>
        <p:grpSpPr>
          <a:xfrm>
            <a:off x="469489" y="1306010"/>
            <a:ext cx="851483" cy="851483"/>
            <a:chOff x="478902" y="1331701"/>
            <a:chExt cx="868557" cy="868557"/>
          </a:xfrm>
        </p:grpSpPr>
        <p:sp>
          <p:nvSpPr>
            <p:cNvPr id="28" name="Oval 27">
              <a:extLst>
                <a:ext uri="{FF2B5EF4-FFF2-40B4-BE49-F238E27FC236}">
                  <a16:creationId xmlns:a16="http://schemas.microsoft.com/office/drawing/2014/main" id="{9DA78D86-DC02-488B-B09F-F3FBD42632EE}"/>
                </a:ext>
                <a:ext uri="{C183D7F6-B498-43B3-948B-1728B52AA6E4}">
                  <adec:decorative xmlns:adec="http://schemas.microsoft.com/office/drawing/2017/decorative" val="1"/>
                </a:ext>
              </a:extLst>
            </p:cNvPr>
            <p:cNvSpPr/>
            <p:nvPr/>
          </p:nvSpPr>
          <p:spPr bwMode="auto">
            <a:xfrm>
              <a:off x="478902" y="1331701"/>
              <a:ext cx="868557" cy="868557"/>
            </a:xfrm>
            <a:prstGeom prst="ellipse">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grpSp>
          <p:nvGrpSpPr>
            <p:cNvPr id="67" name="Group 66" descr="Apps icon">
              <a:extLst>
                <a:ext uri="{FF2B5EF4-FFF2-40B4-BE49-F238E27FC236}">
                  <a16:creationId xmlns:a16="http://schemas.microsoft.com/office/drawing/2014/main" id="{DCB1B57C-7AA6-4195-A8F7-BC3E2ACF6588}"/>
                </a:ext>
              </a:extLst>
            </p:cNvPr>
            <p:cNvGrpSpPr>
              <a:grpSpLocks noChangeAspect="1"/>
            </p:cNvGrpSpPr>
            <p:nvPr/>
          </p:nvGrpSpPr>
          <p:grpSpPr>
            <a:xfrm>
              <a:off x="680003" y="1583099"/>
              <a:ext cx="466355" cy="365760"/>
              <a:chOff x="6416675" y="1885950"/>
              <a:chExt cx="995862" cy="781049"/>
            </a:xfrm>
          </p:grpSpPr>
          <p:sp>
            <p:nvSpPr>
              <p:cNvPr id="68" name="Browser_4" title="Icon of a website or an app window">
                <a:extLst>
                  <a:ext uri="{FF2B5EF4-FFF2-40B4-BE49-F238E27FC236}">
                    <a16:creationId xmlns:a16="http://schemas.microsoft.com/office/drawing/2014/main" id="{3B5D4441-4645-4298-B886-1EEA4EA53F9A}"/>
                  </a:ext>
                </a:extLst>
              </p:cNvPr>
              <p:cNvSpPr>
                <a:spLocks noChangeAspect="1" noEditPoints="1"/>
              </p:cNvSpPr>
              <p:nvPr/>
            </p:nvSpPr>
            <p:spPr bwMode="auto">
              <a:xfrm>
                <a:off x="6565076" y="2039822"/>
                <a:ext cx="847461" cy="627177"/>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endParaRPr lang="en-US" sz="1764">
                  <a:solidFill>
                    <a:srgbClr val="353535"/>
                  </a:solidFill>
                  <a:latin typeface="Segoe UI Semilight"/>
                </a:endParaRPr>
              </a:p>
            </p:txBody>
          </p:sp>
          <p:cxnSp>
            <p:nvCxnSpPr>
              <p:cNvPr id="69" name="Straight Connector 68">
                <a:extLst>
                  <a:ext uri="{FF2B5EF4-FFF2-40B4-BE49-F238E27FC236}">
                    <a16:creationId xmlns:a16="http://schemas.microsoft.com/office/drawing/2014/main" id="{BE7BA626-A39D-495F-AE7F-8B7C912F64E4}"/>
                  </a:ext>
                </a:extLst>
              </p:cNvPr>
              <p:cNvCxnSpPr/>
              <p:nvPr/>
            </p:nvCxnSpPr>
            <p:spPr>
              <a:xfrm flipH="1">
                <a:off x="6419850" y="2502615"/>
                <a:ext cx="145226"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ABE3A47A-0977-4807-9C9D-316BD9F761E7}"/>
                  </a:ext>
                </a:extLst>
              </p:cNvPr>
              <p:cNvCxnSpPr/>
              <p:nvPr/>
            </p:nvCxnSpPr>
            <p:spPr>
              <a:xfrm flipV="1">
                <a:off x="6416675" y="1889125"/>
                <a:ext cx="0" cy="61349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5CEC632B-7BD2-4D17-9624-5BD8E62C7A03}"/>
                  </a:ext>
                </a:extLst>
              </p:cNvPr>
              <p:cNvCxnSpPr/>
              <p:nvPr/>
            </p:nvCxnSpPr>
            <p:spPr>
              <a:xfrm>
                <a:off x="6419850" y="1885950"/>
                <a:ext cx="873125"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A94DEE65-FCFD-4D25-824E-5F03DD96A7E3}"/>
                  </a:ext>
                </a:extLst>
              </p:cNvPr>
              <p:cNvCxnSpPr/>
              <p:nvPr/>
            </p:nvCxnSpPr>
            <p:spPr>
              <a:xfrm>
                <a:off x="7296150" y="1889125"/>
                <a:ext cx="0" cy="150697"/>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 name="Group 2">
            <a:extLst>
              <a:ext uri="{FF2B5EF4-FFF2-40B4-BE49-F238E27FC236}">
                <a16:creationId xmlns:a16="http://schemas.microsoft.com/office/drawing/2014/main" id="{8128BAA5-F349-4FD8-A811-71596FEDBCA1}"/>
              </a:ext>
              <a:ext uri="{C183D7F6-B498-43B3-948B-1728B52AA6E4}">
                <adec:decorative xmlns:adec="http://schemas.microsoft.com/office/drawing/2017/decorative" val="1"/>
              </a:ext>
            </a:extLst>
          </p:cNvPr>
          <p:cNvGrpSpPr/>
          <p:nvPr/>
        </p:nvGrpSpPr>
        <p:grpSpPr>
          <a:xfrm>
            <a:off x="469489" y="2242682"/>
            <a:ext cx="851483" cy="851483"/>
            <a:chOff x="478902" y="2287155"/>
            <a:chExt cx="868557" cy="868557"/>
          </a:xfrm>
        </p:grpSpPr>
        <p:sp>
          <p:nvSpPr>
            <p:cNvPr id="34" name="Oval 33">
              <a:extLst>
                <a:ext uri="{FF2B5EF4-FFF2-40B4-BE49-F238E27FC236}">
                  <a16:creationId xmlns:a16="http://schemas.microsoft.com/office/drawing/2014/main" id="{FD72C5FD-D946-412C-9E7A-E50A892BDFC2}"/>
                </a:ext>
                <a:ext uri="{C183D7F6-B498-43B3-948B-1728B52AA6E4}">
                  <adec:decorative xmlns:adec="http://schemas.microsoft.com/office/drawing/2017/decorative" val="1"/>
                </a:ext>
              </a:extLst>
            </p:cNvPr>
            <p:cNvSpPr/>
            <p:nvPr/>
          </p:nvSpPr>
          <p:spPr bwMode="auto">
            <a:xfrm>
              <a:off x="478902" y="2287155"/>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57" name="Lock" title="Icon of a padlock">
              <a:extLst>
                <a:ext uri="{FF2B5EF4-FFF2-40B4-BE49-F238E27FC236}">
                  <a16:creationId xmlns:a16="http://schemas.microsoft.com/office/drawing/2014/main" id="{1979EBA5-CB0E-49C5-B73E-9CF090F66497}"/>
                </a:ext>
              </a:extLst>
            </p:cNvPr>
            <p:cNvSpPr>
              <a:spLocks noChangeAspect="1" noEditPoints="1"/>
            </p:cNvSpPr>
            <p:nvPr/>
          </p:nvSpPr>
          <p:spPr bwMode="auto">
            <a:xfrm>
              <a:off x="749620" y="249283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4" name="Group 3">
            <a:extLst>
              <a:ext uri="{FF2B5EF4-FFF2-40B4-BE49-F238E27FC236}">
                <a16:creationId xmlns:a16="http://schemas.microsoft.com/office/drawing/2014/main" id="{B9E009E6-F68D-411F-A4E4-9AC1055BB1DF}"/>
              </a:ext>
              <a:ext uri="{C183D7F6-B498-43B3-948B-1728B52AA6E4}">
                <adec:decorative xmlns:adec="http://schemas.microsoft.com/office/drawing/2017/decorative" val="1"/>
              </a:ext>
            </a:extLst>
          </p:cNvPr>
          <p:cNvGrpSpPr/>
          <p:nvPr/>
        </p:nvGrpSpPr>
        <p:grpSpPr>
          <a:xfrm>
            <a:off x="469489" y="3179354"/>
            <a:ext cx="851483" cy="851483"/>
            <a:chOff x="478902" y="3242610"/>
            <a:chExt cx="868557" cy="868557"/>
          </a:xfrm>
        </p:grpSpPr>
        <p:sp>
          <p:nvSpPr>
            <p:cNvPr id="41" name="Oval 40">
              <a:extLst>
                <a:ext uri="{FF2B5EF4-FFF2-40B4-BE49-F238E27FC236}">
                  <a16:creationId xmlns:a16="http://schemas.microsoft.com/office/drawing/2014/main" id="{2A34D2FD-30BC-49D3-9591-328BF951F4A0}"/>
                </a:ext>
                <a:ext uri="{C183D7F6-B498-43B3-948B-1728B52AA6E4}">
                  <adec:decorative xmlns:adec="http://schemas.microsoft.com/office/drawing/2017/decorative" val="1"/>
                </a:ext>
              </a:extLst>
            </p:cNvPr>
            <p:cNvSpPr/>
            <p:nvPr/>
          </p:nvSpPr>
          <p:spPr bwMode="auto">
            <a:xfrm>
              <a:off x="478902" y="3242610"/>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58" name="Trackers_EADF" title="Icon of a clipboard with a checklist on it">
              <a:extLst>
                <a:ext uri="{FF2B5EF4-FFF2-40B4-BE49-F238E27FC236}">
                  <a16:creationId xmlns:a16="http://schemas.microsoft.com/office/drawing/2014/main" id="{F0F6BCAF-615E-4150-99AC-CD3F7C8508A0}"/>
                </a:ext>
              </a:extLst>
            </p:cNvPr>
            <p:cNvSpPr>
              <a:spLocks noChangeAspect="1" noEditPoints="1"/>
            </p:cNvSpPr>
            <p:nvPr/>
          </p:nvSpPr>
          <p:spPr bwMode="auto">
            <a:xfrm>
              <a:off x="779059" y="349400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6" name="Group 5">
            <a:extLst>
              <a:ext uri="{FF2B5EF4-FFF2-40B4-BE49-F238E27FC236}">
                <a16:creationId xmlns:a16="http://schemas.microsoft.com/office/drawing/2014/main" id="{6FF35D68-EE3B-4A68-B2E6-3B7BEDB25650}"/>
              </a:ext>
              <a:ext uri="{C183D7F6-B498-43B3-948B-1728B52AA6E4}">
                <adec:decorative xmlns:adec="http://schemas.microsoft.com/office/drawing/2017/decorative" val="1"/>
              </a:ext>
            </a:extLst>
          </p:cNvPr>
          <p:cNvGrpSpPr/>
          <p:nvPr/>
        </p:nvGrpSpPr>
        <p:grpSpPr>
          <a:xfrm>
            <a:off x="469489" y="4116026"/>
            <a:ext cx="851483" cy="851483"/>
            <a:chOff x="478902" y="4198064"/>
            <a:chExt cx="868557" cy="868557"/>
          </a:xfrm>
        </p:grpSpPr>
        <p:sp>
          <p:nvSpPr>
            <p:cNvPr id="37" name="Oval 36">
              <a:extLst>
                <a:ext uri="{FF2B5EF4-FFF2-40B4-BE49-F238E27FC236}">
                  <a16:creationId xmlns:a16="http://schemas.microsoft.com/office/drawing/2014/main" id="{67E9AD95-5489-4A52-AB8A-E63E616ABF46}"/>
                </a:ext>
                <a:ext uri="{C183D7F6-B498-43B3-948B-1728B52AA6E4}">
                  <adec:decorative xmlns:adec="http://schemas.microsoft.com/office/drawing/2017/decorative" val="1"/>
                </a:ext>
              </a:extLst>
            </p:cNvPr>
            <p:cNvSpPr/>
            <p:nvPr/>
          </p:nvSpPr>
          <p:spPr bwMode="auto">
            <a:xfrm>
              <a:off x="478902" y="4198064"/>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73" name="Fingerprint_E928" title="Icon of a fingerprint">
              <a:extLst>
                <a:ext uri="{FF2B5EF4-FFF2-40B4-BE49-F238E27FC236}">
                  <a16:creationId xmlns:a16="http://schemas.microsoft.com/office/drawing/2014/main" id="{E6B73949-ACA5-47DD-AF14-BD5FC84162D8}"/>
                </a:ext>
              </a:extLst>
            </p:cNvPr>
            <p:cNvSpPr>
              <a:spLocks noChangeAspect="1" noEditPoints="1"/>
            </p:cNvSpPr>
            <p:nvPr/>
          </p:nvSpPr>
          <p:spPr bwMode="auto">
            <a:xfrm>
              <a:off x="777191" y="444946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
        <p:nvSpPr>
          <p:cNvPr id="23" name="Rectangle 22">
            <a:extLst>
              <a:ext uri="{FF2B5EF4-FFF2-40B4-BE49-F238E27FC236}">
                <a16:creationId xmlns:a16="http://schemas.microsoft.com/office/drawing/2014/main" id="{EE87C5E4-1944-4C4C-9715-372E8DDBE175}"/>
              </a:ext>
            </a:extLst>
          </p:cNvPr>
          <p:cNvSpPr/>
          <p:nvPr/>
        </p:nvSpPr>
        <p:spPr>
          <a:xfrm>
            <a:off x="1511770" y="1424033"/>
            <a:ext cx="3437243" cy="3011187"/>
          </a:xfrm>
          <a:prstGeom prst="rect">
            <a:avLst/>
          </a:prstGeom>
        </p:spPr>
        <p:txBody>
          <a:bodyPr wrap="square" lIns="182828" tIns="143407" rIns="179259" bIns="143407">
            <a:spAutoFit/>
          </a:bodyPr>
          <a:lstStyle/>
          <a:p>
            <a:pPr marL="0" lvl="1" defTabSz="932239">
              <a:lnSpc>
                <a:spcPct val="90000"/>
              </a:lnSpc>
              <a:defRPr/>
            </a:pPr>
            <a:r>
              <a:rPr lang="en-US" sz="2745" dirty="0">
                <a:solidFill>
                  <a:schemeClr val="tx2"/>
                </a:solidFill>
                <a:latin typeface="Segoe UI Semibold" panose="020B0702040204020203" pitchFamily="34" charset="0"/>
                <a:cs typeface="Segoe UI Semibold" panose="020B0702040204020203" pitchFamily="34" charset="0"/>
              </a:rPr>
              <a:t>Enterprise BI tools inside of Power BI</a:t>
            </a:r>
          </a:p>
          <a:p>
            <a:pPr marL="0" lvl="1" defTabSz="932239">
              <a:lnSpc>
                <a:spcPct val="90000"/>
              </a:lnSpc>
              <a:spcBef>
                <a:spcPts val="2353"/>
              </a:spcBef>
            </a:pPr>
            <a:r>
              <a:rPr lang="en-US" sz="1961" dirty="0">
                <a:cs typeface="Segoe UI" panose="020B0502040204020203" pitchFamily="34" charset="0"/>
              </a:rPr>
              <a:t>SQL Server Analysis Services integrated into Power BI</a:t>
            </a:r>
          </a:p>
          <a:p>
            <a:pPr marL="0" lvl="1" defTabSz="932239">
              <a:lnSpc>
                <a:spcPct val="90000"/>
              </a:lnSpc>
              <a:spcBef>
                <a:spcPts val="2353"/>
              </a:spcBef>
            </a:pPr>
            <a:r>
              <a:rPr lang="en-US" sz="1961" dirty="0">
                <a:cs typeface="Segoe UI" panose="020B0502040204020203" pitchFamily="34" charset="0"/>
              </a:rPr>
              <a:t>SQL Server Reporting Services technology now part of Power BI</a:t>
            </a:r>
          </a:p>
        </p:txBody>
      </p:sp>
      <p:pic>
        <p:nvPicPr>
          <p:cNvPr id="20" name="Picture 19" descr="A screenshot of a computer&#10;&#10;Description generated with very high confidence">
            <a:extLst>
              <a:ext uri="{FF2B5EF4-FFF2-40B4-BE49-F238E27FC236}">
                <a16:creationId xmlns:a16="http://schemas.microsoft.com/office/drawing/2014/main" id="{84B31A50-C6E5-4AF7-90AC-F606C45A2A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7789" y="1203280"/>
            <a:ext cx="6096000" cy="4218053"/>
          </a:xfrm>
          <a:prstGeom prst="rect">
            <a:avLst/>
          </a:prstGeom>
          <a:effectLst>
            <a:outerShdw blurRad="127000" algn="ctr" rotWithShape="0">
              <a:prstClr val="black">
                <a:alpha val="40000"/>
              </a:prstClr>
            </a:outerShdw>
          </a:effectLst>
        </p:spPr>
      </p:pic>
    </p:spTree>
    <p:extLst>
      <p:ext uri="{BB962C8B-B14F-4D97-AF65-F5344CB8AC3E}">
        <p14:creationId xmlns:p14="http://schemas.microsoft.com/office/powerpoint/2010/main" val="28372548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DF9D-63CD-4567-BE26-8935ED5C4534}"/>
              </a:ext>
            </a:extLst>
          </p:cNvPr>
          <p:cNvSpPr>
            <a:spLocks noGrp="1"/>
          </p:cNvSpPr>
          <p:nvPr>
            <p:ph type="title"/>
          </p:nvPr>
        </p:nvSpPr>
        <p:spPr/>
        <p:txBody>
          <a:bodyPr/>
          <a:lstStyle/>
          <a:p>
            <a:r>
              <a:rPr lang="en-US" dirty="0"/>
              <a:t>Securely protect your data</a:t>
            </a:r>
          </a:p>
        </p:txBody>
      </p:sp>
      <p:grpSp>
        <p:nvGrpSpPr>
          <p:cNvPr id="3" name="Group 2">
            <a:extLst>
              <a:ext uri="{FF2B5EF4-FFF2-40B4-BE49-F238E27FC236}">
                <a16:creationId xmlns:a16="http://schemas.microsoft.com/office/drawing/2014/main" id="{5F965F53-8BF7-41BF-8F84-4A1B0A81EFC9}"/>
              </a:ext>
              <a:ext uri="{C183D7F6-B498-43B3-948B-1728B52AA6E4}">
                <adec:decorative xmlns:adec="http://schemas.microsoft.com/office/drawing/2017/decorative" val="1"/>
              </a:ext>
            </a:extLst>
          </p:cNvPr>
          <p:cNvGrpSpPr/>
          <p:nvPr/>
        </p:nvGrpSpPr>
        <p:grpSpPr>
          <a:xfrm>
            <a:off x="469489" y="1306010"/>
            <a:ext cx="851483" cy="851483"/>
            <a:chOff x="478902" y="1331701"/>
            <a:chExt cx="868557" cy="868557"/>
          </a:xfrm>
        </p:grpSpPr>
        <p:sp>
          <p:nvSpPr>
            <p:cNvPr id="15" name="Oval 14">
              <a:extLst>
                <a:ext uri="{FF2B5EF4-FFF2-40B4-BE49-F238E27FC236}">
                  <a16:creationId xmlns:a16="http://schemas.microsoft.com/office/drawing/2014/main" id="{A45EDE50-1261-4074-BC93-7A9DEF1369CD}"/>
                </a:ext>
                <a:ext uri="{C183D7F6-B498-43B3-948B-1728B52AA6E4}">
                  <adec:decorative xmlns:adec="http://schemas.microsoft.com/office/drawing/2017/decorative" val="1"/>
                </a:ext>
              </a:extLst>
            </p:cNvPr>
            <p:cNvSpPr/>
            <p:nvPr/>
          </p:nvSpPr>
          <p:spPr bwMode="auto">
            <a:xfrm>
              <a:off x="478902" y="1331701"/>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grpSp>
          <p:nvGrpSpPr>
            <p:cNvPr id="22" name="Group 21" descr="Apps Icon">
              <a:extLst>
                <a:ext uri="{FF2B5EF4-FFF2-40B4-BE49-F238E27FC236}">
                  <a16:creationId xmlns:a16="http://schemas.microsoft.com/office/drawing/2014/main" id="{A678F63C-E883-44EF-9E7C-A40EB8FA6284}"/>
                </a:ext>
              </a:extLst>
            </p:cNvPr>
            <p:cNvGrpSpPr>
              <a:grpSpLocks noChangeAspect="1"/>
            </p:cNvGrpSpPr>
            <p:nvPr/>
          </p:nvGrpSpPr>
          <p:grpSpPr>
            <a:xfrm>
              <a:off x="680003" y="1583099"/>
              <a:ext cx="466355" cy="365760"/>
              <a:chOff x="6416675" y="1885950"/>
              <a:chExt cx="995862" cy="781049"/>
            </a:xfrm>
          </p:grpSpPr>
          <p:sp>
            <p:nvSpPr>
              <p:cNvPr id="24" name="Browser_4" title="Icon of a website or an app window">
                <a:extLst>
                  <a:ext uri="{FF2B5EF4-FFF2-40B4-BE49-F238E27FC236}">
                    <a16:creationId xmlns:a16="http://schemas.microsoft.com/office/drawing/2014/main" id="{EFCE9866-DD09-4083-86C0-04CBE4B1993E}"/>
                  </a:ext>
                </a:extLst>
              </p:cNvPr>
              <p:cNvSpPr>
                <a:spLocks noChangeAspect="1" noEditPoints="1"/>
              </p:cNvSpPr>
              <p:nvPr/>
            </p:nvSpPr>
            <p:spPr bwMode="auto">
              <a:xfrm>
                <a:off x="6565076" y="2039822"/>
                <a:ext cx="847461" cy="627177"/>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endParaRPr lang="en-US" sz="1764">
                  <a:solidFill>
                    <a:srgbClr val="353535"/>
                  </a:solidFill>
                  <a:latin typeface="Segoe UI Semilight"/>
                </a:endParaRPr>
              </a:p>
            </p:txBody>
          </p:sp>
          <p:cxnSp>
            <p:nvCxnSpPr>
              <p:cNvPr id="25" name="Straight Connector 24">
                <a:extLst>
                  <a:ext uri="{FF2B5EF4-FFF2-40B4-BE49-F238E27FC236}">
                    <a16:creationId xmlns:a16="http://schemas.microsoft.com/office/drawing/2014/main" id="{227EAFAB-D370-4466-A0EA-D08CCD8787D6}"/>
                  </a:ext>
                </a:extLst>
              </p:cNvPr>
              <p:cNvCxnSpPr/>
              <p:nvPr/>
            </p:nvCxnSpPr>
            <p:spPr>
              <a:xfrm flipH="1">
                <a:off x="6419850" y="2502615"/>
                <a:ext cx="145226" cy="0"/>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3B040454-5C0D-4EE6-AEC8-BB23293D093A}"/>
                  </a:ext>
                </a:extLst>
              </p:cNvPr>
              <p:cNvCxnSpPr/>
              <p:nvPr/>
            </p:nvCxnSpPr>
            <p:spPr>
              <a:xfrm flipV="1">
                <a:off x="6416675" y="1889125"/>
                <a:ext cx="0" cy="613490"/>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8295ADAC-3A0E-4987-B3E8-32865417837C}"/>
                  </a:ext>
                </a:extLst>
              </p:cNvPr>
              <p:cNvCxnSpPr/>
              <p:nvPr/>
            </p:nvCxnSpPr>
            <p:spPr>
              <a:xfrm>
                <a:off x="6419850" y="1885950"/>
                <a:ext cx="873125" cy="0"/>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FF9D5A6D-0665-4F17-B7DD-11B54803D46D}"/>
                  </a:ext>
                </a:extLst>
              </p:cNvPr>
              <p:cNvCxnSpPr/>
              <p:nvPr/>
            </p:nvCxnSpPr>
            <p:spPr>
              <a:xfrm>
                <a:off x="7296150" y="1889125"/>
                <a:ext cx="0" cy="150697"/>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 name="Group 3">
            <a:extLst>
              <a:ext uri="{FF2B5EF4-FFF2-40B4-BE49-F238E27FC236}">
                <a16:creationId xmlns:a16="http://schemas.microsoft.com/office/drawing/2014/main" id="{E6BEA200-7BDD-40E4-8C5D-E1F13BCB4DD4}"/>
              </a:ext>
              <a:ext uri="{C183D7F6-B498-43B3-948B-1728B52AA6E4}">
                <adec:decorative xmlns:adec="http://schemas.microsoft.com/office/drawing/2017/decorative" val="1"/>
              </a:ext>
            </a:extLst>
          </p:cNvPr>
          <p:cNvGrpSpPr/>
          <p:nvPr/>
        </p:nvGrpSpPr>
        <p:grpSpPr>
          <a:xfrm>
            <a:off x="469489" y="2242682"/>
            <a:ext cx="851483" cy="851483"/>
            <a:chOff x="478902" y="2287155"/>
            <a:chExt cx="868557" cy="868557"/>
          </a:xfrm>
        </p:grpSpPr>
        <p:sp>
          <p:nvSpPr>
            <p:cNvPr id="16" name="Oval 15">
              <a:extLst>
                <a:ext uri="{FF2B5EF4-FFF2-40B4-BE49-F238E27FC236}">
                  <a16:creationId xmlns:a16="http://schemas.microsoft.com/office/drawing/2014/main" id="{5215297E-884C-4E4E-B9A4-A357226C6E3C}"/>
                </a:ext>
                <a:ext uri="{C183D7F6-B498-43B3-948B-1728B52AA6E4}">
                  <adec:decorative xmlns:adec="http://schemas.microsoft.com/office/drawing/2017/decorative" val="1"/>
                </a:ext>
              </a:extLst>
            </p:cNvPr>
            <p:cNvSpPr/>
            <p:nvPr/>
          </p:nvSpPr>
          <p:spPr bwMode="auto">
            <a:xfrm>
              <a:off x="478902" y="2287155"/>
              <a:ext cx="868557" cy="868557"/>
            </a:xfrm>
            <a:prstGeom prst="ellipse">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9" name="Lock" title="Icon of a padlock">
              <a:extLst>
                <a:ext uri="{FF2B5EF4-FFF2-40B4-BE49-F238E27FC236}">
                  <a16:creationId xmlns:a16="http://schemas.microsoft.com/office/drawing/2014/main" id="{A01EC6CF-87EB-437F-BD06-D3E04FA92B9E}"/>
                </a:ext>
              </a:extLst>
            </p:cNvPr>
            <p:cNvSpPr>
              <a:spLocks noChangeAspect="1" noEditPoints="1"/>
            </p:cNvSpPr>
            <p:nvPr/>
          </p:nvSpPr>
          <p:spPr bwMode="auto">
            <a:xfrm>
              <a:off x="749620" y="249283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5" name="Group 4">
            <a:extLst>
              <a:ext uri="{FF2B5EF4-FFF2-40B4-BE49-F238E27FC236}">
                <a16:creationId xmlns:a16="http://schemas.microsoft.com/office/drawing/2014/main" id="{433E0E42-AE9F-4078-A36D-AA4512EECB71}"/>
              </a:ext>
              <a:ext uri="{C183D7F6-B498-43B3-948B-1728B52AA6E4}">
                <adec:decorative xmlns:adec="http://schemas.microsoft.com/office/drawing/2017/decorative" val="1"/>
              </a:ext>
            </a:extLst>
          </p:cNvPr>
          <p:cNvGrpSpPr/>
          <p:nvPr/>
        </p:nvGrpSpPr>
        <p:grpSpPr>
          <a:xfrm>
            <a:off x="469489" y="3179354"/>
            <a:ext cx="851483" cy="851483"/>
            <a:chOff x="478902" y="3242610"/>
            <a:chExt cx="868557" cy="868557"/>
          </a:xfrm>
        </p:grpSpPr>
        <p:sp>
          <p:nvSpPr>
            <p:cNvPr id="18" name="Oval 17">
              <a:extLst>
                <a:ext uri="{FF2B5EF4-FFF2-40B4-BE49-F238E27FC236}">
                  <a16:creationId xmlns:a16="http://schemas.microsoft.com/office/drawing/2014/main" id="{CEB78443-84FB-4BB0-BB1A-29E646A7017C}"/>
                </a:ext>
                <a:ext uri="{C183D7F6-B498-43B3-948B-1728B52AA6E4}">
                  <adec:decorative xmlns:adec="http://schemas.microsoft.com/office/drawing/2017/decorative" val="1"/>
                </a:ext>
              </a:extLst>
            </p:cNvPr>
            <p:cNvSpPr/>
            <p:nvPr/>
          </p:nvSpPr>
          <p:spPr bwMode="auto">
            <a:xfrm>
              <a:off x="478902" y="3242610"/>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21" name="Trackers_EADF" title="Icon of a clipboard with a checklist on it">
              <a:extLst>
                <a:ext uri="{FF2B5EF4-FFF2-40B4-BE49-F238E27FC236}">
                  <a16:creationId xmlns:a16="http://schemas.microsoft.com/office/drawing/2014/main" id="{6A54BA58-EA91-44E6-99EA-3C7AA904E571}"/>
                </a:ext>
              </a:extLst>
            </p:cNvPr>
            <p:cNvSpPr>
              <a:spLocks noChangeAspect="1" noEditPoints="1"/>
            </p:cNvSpPr>
            <p:nvPr/>
          </p:nvSpPr>
          <p:spPr bwMode="auto">
            <a:xfrm>
              <a:off x="779059" y="349400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6" name="Group 5">
            <a:extLst>
              <a:ext uri="{FF2B5EF4-FFF2-40B4-BE49-F238E27FC236}">
                <a16:creationId xmlns:a16="http://schemas.microsoft.com/office/drawing/2014/main" id="{8A2BD071-12A1-4A0F-BE22-AADF6AEC578D}"/>
              </a:ext>
              <a:ext uri="{C183D7F6-B498-43B3-948B-1728B52AA6E4}">
                <adec:decorative xmlns:adec="http://schemas.microsoft.com/office/drawing/2017/decorative" val="1"/>
              </a:ext>
            </a:extLst>
          </p:cNvPr>
          <p:cNvGrpSpPr/>
          <p:nvPr/>
        </p:nvGrpSpPr>
        <p:grpSpPr>
          <a:xfrm>
            <a:off x="469489" y="4116026"/>
            <a:ext cx="851483" cy="851483"/>
            <a:chOff x="478902" y="4198064"/>
            <a:chExt cx="868557" cy="868557"/>
          </a:xfrm>
        </p:grpSpPr>
        <p:sp>
          <p:nvSpPr>
            <p:cNvPr id="17" name="Oval 16">
              <a:extLst>
                <a:ext uri="{FF2B5EF4-FFF2-40B4-BE49-F238E27FC236}">
                  <a16:creationId xmlns:a16="http://schemas.microsoft.com/office/drawing/2014/main" id="{F7F0DFAF-1CBB-4D98-98CF-60FB9370F80C}"/>
                </a:ext>
                <a:ext uri="{C183D7F6-B498-43B3-948B-1728B52AA6E4}">
                  <adec:decorative xmlns:adec="http://schemas.microsoft.com/office/drawing/2017/decorative" val="1"/>
                </a:ext>
              </a:extLst>
            </p:cNvPr>
            <p:cNvSpPr/>
            <p:nvPr/>
          </p:nvSpPr>
          <p:spPr bwMode="auto">
            <a:xfrm>
              <a:off x="478902" y="4198064"/>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29" name="Fingerprint_E928" title="Icon of a fingerprint">
              <a:extLst>
                <a:ext uri="{FF2B5EF4-FFF2-40B4-BE49-F238E27FC236}">
                  <a16:creationId xmlns:a16="http://schemas.microsoft.com/office/drawing/2014/main" id="{BE5D8E9E-AD3E-4D10-8B22-9676E8E351C6}"/>
                </a:ext>
              </a:extLst>
            </p:cNvPr>
            <p:cNvSpPr>
              <a:spLocks noChangeAspect="1" noEditPoints="1"/>
            </p:cNvSpPr>
            <p:nvPr/>
          </p:nvSpPr>
          <p:spPr bwMode="auto">
            <a:xfrm>
              <a:off x="777191" y="444946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
        <p:nvSpPr>
          <p:cNvPr id="30" name="Rectangle 29">
            <a:extLst>
              <a:ext uri="{FF2B5EF4-FFF2-40B4-BE49-F238E27FC236}">
                <a16:creationId xmlns:a16="http://schemas.microsoft.com/office/drawing/2014/main" id="{D1199C20-9290-4951-B603-71E5E8F59F97}"/>
              </a:ext>
            </a:extLst>
          </p:cNvPr>
          <p:cNvSpPr/>
          <p:nvPr/>
        </p:nvSpPr>
        <p:spPr>
          <a:xfrm>
            <a:off x="1511769" y="1424033"/>
            <a:ext cx="6541826" cy="4079299"/>
          </a:xfrm>
          <a:prstGeom prst="rect">
            <a:avLst/>
          </a:prstGeom>
        </p:spPr>
        <p:txBody>
          <a:bodyPr wrap="square" lIns="182828" tIns="143407" rIns="179259" bIns="143407">
            <a:spAutoFit/>
          </a:bodyPr>
          <a:lstStyle/>
          <a:p>
            <a:pPr marL="0" lvl="1" defTabSz="932239">
              <a:lnSpc>
                <a:spcPct val="90000"/>
              </a:lnSpc>
              <a:defRPr/>
            </a:pPr>
            <a:r>
              <a:rPr lang="en-US" sz="2745" dirty="0">
                <a:solidFill>
                  <a:schemeClr val="tx2"/>
                </a:solidFill>
                <a:latin typeface="Segoe UI Semibold" panose="020B0702040204020203" pitchFamily="34" charset="0"/>
                <a:cs typeface="Segoe UI Semibold" panose="020B0702040204020203" pitchFamily="34" charset="0"/>
              </a:rPr>
              <a:t>Security</a:t>
            </a:r>
          </a:p>
          <a:p>
            <a:pPr marL="0" lvl="1" defTabSz="932239">
              <a:lnSpc>
                <a:spcPct val="90000"/>
              </a:lnSpc>
              <a:spcBef>
                <a:spcPts val="2353"/>
              </a:spcBef>
            </a:pPr>
            <a:r>
              <a:rPr lang="en-US" sz="1961" dirty="0">
                <a:cs typeface="Segoe UI" panose="020B0502040204020203" pitchFamily="34" charset="0"/>
              </a:rPr>
              <a:t>Protect data with Microsoft information protection classifications both inside and outside of Power BI</a:t>
            </a:r>
          </a:p>
          <a:p>
            <a:pPr marL="0" lvl="1" defTabSz="932239">
              <a:lnSpc>
                <a:spcPct val="90000"/>
              </a:lnSpc>
              <a:spcBef>
                <a:spcPts val="2353"/>
              </a:spcBef>
            </a:pPr>
            <a:r>
              <a:rPr lang="en-US" sz="1961" dirty="0">
                <a:cs typeface="Segoe UI" panose="020B0502040204020203" pitchFamily="34" charset="0"/>
              </a:rPr>
              <a:t>Keep data secure with identity and access </a:t>
            </a:r>
            <a:br>
              <a:rPr lang="en-US" sz="1961" dirty="0">
                <a:cs typeface="Segoe UI" panose="020B0502040204020203" pitchFamily="34" charset="0"/>
              </a:rPr>
            </a:br>
            <a:r>
              <a:rPr lang="en-US" sz="1961" dirty="0">
                <a:cs typeface="Segoe UI" panose="020B0502040204020203" pitchFamily="34" charset="0"/>
              </a:rPr>
              <a:t>management using Azure Active Directory</a:t>
            </a:r>
          </a:p>
          <a:p>
            <a:pPr marL="0" lvl="1" defTabSz="932239">
              <a:lnSpc>
                <a:spcPct val="90000"/>
              </a:lnSpc>
              <a:spcBef>
                <a:spcPts val="2353"/>
              </a:spcBef>
            </a:pPr>
            <a:r>
              <a:rPr lang="en-US" sz="1961" dirty="0">
                <a:cs typeface="Segoe UI" panose="020B0502040204020203" pitchFamily="34" charset="0"/>
              </a:rPr>
              <a:t>Encrypt to safeguard data, both at rest and in transit</a:t>
            </a:r>
          </a:p>
          <a:p>
            <a:pPr marL="0" lvl="1" defTabSz="932239">
              <a:lnSpc>
                <a:spcPct val="90000"/>
              </a:lnSpc>
              <a:spcBef>
                <a:spcPts val="2353"/>
              </a:spcBef>
            </a:pPr>
            <a:r>
              <a:rPr lang="en-US" sz="1961" dirty="0">
                <a:cs typeface="Segoe UI" panose="020B0502040204020203" pitchFamily="34" charset="0"/>
              </a:rPr>
              <a:t>Secure access for Power BI data, based on user’s identity</a:t>
            </a:r>
          </a:p>
          <a:p>
            <a:pPr marL="0" lvl="1" defTabSz="932239">
              <a:lnSpc>
                <a:spcPct val="90000"/>
              </a:lnSpc>
              <a:spcBef>
                <a:spcPts val="2353"/>
              </a:spcBef>
            </a:pPr>
            <a:endParaRPr lang="en-US" sz="1961" dirty="0">
              <a:cs typeface="Segoe UI" panose="020B0502040204020203" pitchFamily="34" charset="0"/>
            </a:endParaRPr>
          </a:p>
        </p:txBody>
      </p:sp>
      <p:cxnSp>
        <p:nvCxnSpPr>
          <p:cNvPr id="31" name="Straight Connector 30">
            <a:extLst>
              <a:ext uri="{FF2B5EF4-FFF2-40B4-BE49-F238E27FC236}">
                <a16:creationId xmlns:a16="http://schemas.microsoft.com/office/drawing/2014/main" id="{44540699-BA53-4592-94C8-8CA6AF69C091}"/>
              </a:ext>
              <a:ext uri="{C183D7F6-B498-43B3-948B-1728B52AA6E4}">
                <adec:decorative xmlns:adec="http://schemas.microsoft.com/office/drawing/2017/decorative" val="1"/>
              </a:ext>
            </a:extLst>
          </p:cNvPr>
          <p:cNvCxnSpPr>
            <a:cxnSpLocks/>
          </p:cNvCxnSpPr>
          <p:nvPr/>
        </p:nvCxnSpPr>
        <p:spPr>
          <a:xfrm>
            <a:off x="8337063" y="1337343"/>
            <a:ext cx="0" cy="4489687"/>
          </a:xfrm>
          <a:prstGeom prst="line">
            <a:avLst/>
          </a:prstGeom>
          <a:ln w="15875">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1EF261C0-7D24-4961-ACED-B0A3A8CF9717}"/>
              </a:ext>
            </a:extLst>
          </p:cNvPr>
          <p:cNvSpPr txBox="1">
            <a:spLocks/>
          </p:cNvSpPr>
          <p:nvPr/>
        </p:nvSpPr>
        <p:spPr>
          <a:xfrm>
            <a:off x="8598851" y="1470624"/>
            <a:ext cx="3144937" cy="1158629"/>
          </a:xfrm>
          <a:prstGeom prst="rect">
            <a:avLst/>
          </a:prstGeom>
        </p:spPr>
        <p:txBody>
          <a:bodyPr vert="horz" wrap="square" lIns="143428" tIns="89642" rIns="143428" bIns="89642" rtlCol="0" anchor="t" anchorCtr="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200" b="0" kern="1200" cap="none" spc="-102" baseline="0" dirty="0" smtClean="0">
                <a:ln w="3175">
                  <a:noFill/>
                </a:ln>
                <a:solidFill>
                  <a:schemeClr val="tx2"/>
                </a:solidFill>
                <a:effectLst/>
                <a:latin typeface="+mj-lt"/>
                <a:ea typeface="+mn-ea"/>
                <a:cs typeface="Segoe UI" pitchFamily="34" charset="0"/>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spc="0" dirty="0">
                <a:solidFill>
                  <a:schemeClr val="tx1"/>
                </a:solidFill>
                <a:latin typeface="+mn-lt"/>
              </a:rPr>
              <a:t>Find out more about </a:t>
            </a:r>
            <a:r>
              <a:rPr lang="en-US" sz="2353" spc="0" dirty="0">
                <a:latin typeface="+mn-lt"/>
                <a:hlinkClick r:id="rId3">
                  <a:extLst>
                    <a:ext uri="{A12FA001-AC4F-418D-AE19-62706E023703}">
                      <ahyp:hlinkClr xmlns:ahyp="http://schemas.microsoft.com/office/drawing/2018/hyperlinkcolor" val="tx"/>
                    </a:ext>
                  </a:extLst>
                </a:hlinkClick>
              </a:rPr>
              <a:t>Security</a:t>
            </a:r>
            <a:r>
              <a:rPr lang="en-US" sz="2353" spc="0" dirty="0">
                <a:solidFill>
                  <a:schemeClr val="tx1"/>
                </a:solidFill>
                <a:latin typeface="+mn-lt"/>
              </a:rPr>
              <a:t> in the Microsoft Trust Center</a:t>
            </a:r>
          </a:p>
        </p:txBody>
      </p:sp>
    </p:spTree>
    <p:extLst>
      <p:ext uri="{BB962C8B-B14F-4D97-AF65-F5344CB8AC3E}">
        <p14:creationId xmlns:p14="http://schemas.microsoft.com/office/powerpoint/2010/main" val="839651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BF7D3F-5A05-43D4-B74B-5AB0BA1A7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421"/>
            <a:ext cx="12192000" cy="6591157"/>
          </a:xfrm>
          <a:prstGeom prst="rect">
            <a:avLst/>
          </a:prstGeom>
        </p:spPr>
      </p:pic>
    </p:spTree>
    <p:extLst>
      <p:ext uri="{BB962C8B-B14F-4D97-AF65-F5344CB8AC3E}">
        <p14:creationId xmlns:p14="http://schemas.microsoft.com/office/powerpoint/2010/main" val="39660178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71A89867-71CE-4612-A056-457291DCC1AE}"/>
              </a:ext>
            </a:extLst>
          </p:cNvPr>
          <p:cNvSpPr txBox="1">
            <a:spLocks/>
          </p:cNvSpPr>
          <p:nvPr/>
        </p:nvSpPr>
        <p:spPr>
          <a:xfrm>
            <a:off x="967680" y="1204423"/>
            <a:ext cx="2669027" cy="1780923"/>
          </a:xfrm>
          <a:prstGeom prst="rect">
            <a:avLst/>
          </a:prstGeom>
          <a:solidFill>
            <a:schemeClr val="tx2"/>
          </a:solidFill>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spc="-50" dirty="0">
                <a:ln w="3175">
                  <a:noFill/>
                </a:ln>
                <a:solidFill>
                  <a:srgbClr val="FFFFFF"/>
                </a:solidFill>
              </a:rPr>
              <a:t>Classify and label Power BI artifacts</a:t>
            </a:r>
          </a:p>
        </p:txBody>
      </p:sp>
      <p:sp>
        <p:nvSpPr>
          <p:cNvPr id="7" name="Content Placeholder 2">
            <a:extLst>
              <a:ext uri="{FF2B5EF4-FFF2-40B4-BE49-F238E27FC236}">
                <a16:creationId xmlns:a16="http://schemas.microsoft.com/office/drawing/2014/main" id="{DF7041BE-ECBB-4479-8D30-2E34F6F8A944}"/>
              </a:ext>
            </a:extLst>
          </p:cNvPr>
          <p:cNvSpPr>
            <a:spLocks noGrp="1"/>
          </p:cNvSpPr>
          <p:nvPr>
            <p:ph idx="1"/>
          </p:nvPr>
        </p:nvSpPr>
        <p:spPr>
          <a:xfrm>
            <a:off x="718186" y="3355141"/>
            <a:ext cx="3342034" cy="3346647"/>
          </a:xfrm>
        </p:spPr>
        <p:txBody>
          <a:bodyPr vert="horz" wrap="square" lIns="91427" tIns="45713" rIns="91427" bIns="45713" rtlCol="0">
            <a:normAutofit/>
          </a:bodyPr>
          <a:lstStyle/>
          <a:p>
            <a:r>
              <a:rPr lang="en-US" sz="1800"/>
              <a:t>Data owners set </a:t>
            </a:r>
            <a:r>
              <a:rPr lang="en-US" sz="1800" b="1"/>
              <a:t>Microsoft information protection </a:t>
            </a:r>
            <a:r>
              <a:rPr lang="en-US" sz="1800"/>
              <a:t>(MIP) sensitivity labels for datasets, reports, dashboards and dataflows. </a:t>
            </a:r>
          </a:p>
          <a:p>
            <a:endParaRPr lang="en-US" sz="1800"/>
          </a:p>
          <a:p>
            <a:r>
              <a:rPr lang="en-US" sz="1800"/>
              <a:t>Same labels used to classify Office 365 files.</a:t>
            </a:r>
          </a:p>
          <a:p>
            <a:endParaRPr lang="en-US" sz="1200"/>
          </a:p>
          <a:p>
            <a:endParaRPr lang="en-US" sz="1200"/>
          </a:p>
        </p:txBody>
      </p:sp>
      <p:pic>
        <p:nvPicPr>
          <p:cNvPr id="3" name="Picture 2" descr="A screenshot of a social media post&#10;&#10;Description automatically generated">
            <a:extLst>
              <a:ext uri="{FF2B5EF4-FFF2-40B4-BE49-F238E27FC236}">
                <a16:creationId xmlns:a16="http://schemas.microsoft.com/office/drawing/2014/main" id="{0E8545BF-F636-434A-A2FE-738902F97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05" y="1397049"/>
            <a:ext cx="6902744" cy="3940884"/>
          </a:xfrm>
          <a:prstGeom prst="rect">
            <a:avLst/>
          </a:prstGeom>
        </p:spPr>
      </p:pic>
    </p:spTree>
    <p:extLst>
      <p:ext uri="{BB962C8B-B14F-4D97-AF65-F5344CB8AC3E}">
        <p14:creationId xmlns:p14="http://schemas.microsoft.com/office/powerpoint/2010/main" val="23201030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BF7327-9A37-427E-A518-B35E6562E6B2}"/>
              </a:ext>
            </a:extLst>
          </p:cNvPr>
          <p:cNvSpPr>
            <a:spLocks noGrp="1"/>
          </p:cNvSpPr>
          <p:nvPr>
            <p:ph type="title"/>
          </p:nvPr>
        </p:nvSpPr>
        <p:spPr>
          <a:xfrm>
            <a:off x="947586" y="1063767"/>
            <a:ext cx="2669027" cy="1780923"/>
          </a:xfrm>
          <a:solidFill>
            <a:schemeClr val="tx2"/>
          </a:solidFill>
        </p:spPr>
        <p:txBody>
          <a:bodyPr vert="horz" lIns="91427" tIns="45713" rIns="91427" bIns="45713" rtlCol="0" anchor="ctr">
            <a:normAutofit/>
          </a:bodyPr>
          <a:lstStyle/>
          <a:p>
            <a:pPr defTabSz="896386">
              <a:spcAft>
                <a:spcPts val="600"/>
              </a:spcAft>
            </a:pPr>
            <a:r>
              <a:rPr lang="en-US" sz="3200" spc="-50" dirty="0">
                <a:solidFill>
                  <a:srgbClr val="FFFFFF"/>
                </a:solidFill>
              </a:rPr>
              <a:t>Protect data exported from Power BI</a:t>
            </a:r>
          </a:p>
        </p:txBody>
      </p:sp>
      <p:sp>
        <p:nvSpPr>
          <p:cNvPr id="6" name="Content Placeholder 2">
            <a:extLst>
              <a:ext uri="{FF2B5EF4-FFF2-40B4-BE49-F238E27FC236}">
                <a16:creationId xmlns:a16="http://schemas.microsoft.com/office/drawing/2014/main" id="{FE1321E7-3B08-4379-A223-AB06A6DB5A36}"/>
              </a:ext>
            </a:extLst>
          </p:cNvPr>
          <p:cNvSpPr txBox="1">
            <a:spLocks/>
          </p:cNvSpPr>
          <p:nvPr/>
        </p:nvSpPr>
        <p:spPr>
          <a:xfrm>
            <a:off x="679494" y="3236917"/>
            <a:ext cx="3611408" cy="3620596"/>
          </a:xfrm>
          <a:prstGeom prst="rect">
            <a:avLst/>
          </a:prstGeom>
        </p:spPr>
        <p:txBody>
          <a:bodyPr vert="horz" lIns="91427" tIns="45713" rIns="91427" bIns="45713"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25">
              <a:lnSpc>
                <a:spcPct val="90000"/>
              </a:lnSpc>
              <a:buFont typeface="Arial" panose="020B0604020202020204" pitchFamily="34" charset="0"/>
              <a:buChar char="•"/>
            </a:pPr>
            <a:r>
              <a:rPr lang="en-US" sz="1800">
                <a:cs typeface="+mn-cs"/>
              </a:rPr>
              <a:t>Sensitivity labels of Power BI artifacts persist in files exported from Power BI to Excel, PowerPoint, PDF.</a:t>
            </a:r>
          </a:p>
          <a:p>
            <a:pPr defTabSz="914225">
              <a:lnSpc>
                <a:spcPct val="90000"/>
              </a:lnSpc>
              <a:buFont typeface="Arial" panose="020B0604020202020204" pitchFamily="34" charset="0"/>
              <a:buChar char="•"/>
            </a:pPr>
            <a:endParaRPr lang="en-US" sz="1800">
              <a:cs typeface="+mn-cs"/>
            </a:endParaRPr>
          </a:p>
          <a:p>
            <a:pPr defTabSz="914225">
              <a:lnSpc>
                <a:spcPct val="90000"/>
              </a:lnSpc>
              <a:buFont typeface="Arial" panose="020B0604020202020204" pitchFamily="34" charset="0"/>
              <a:buChar char="•"/>
            </a:pPr>
            <a:r>
              <a:rPr lang="en-US" sz="1800"/>
              <a:t>Data protection policies defined by Security and Governance admins in Microsoft 365 portal are inherited when data is exported from Power BI service</a:t>
            </a:r>
          </a:p>
          <a:p>
            <a:pPr marL="0" indent="0" defTabSz="914225">
              <a:lnSpc>
                <a:spcPct val="90000"/>
              </a:lnSpc>
              <a:buNone/>
            </a:pPr>
            <a:endParaRPr lang="en-US" sz="1800">
              <a:cs typeface="+mn-cs"/>
            </a:endParaRPr>
          </a:p>
          <a:p>
            <a:pPr defTabSz="914225">
              <a:lnSpc>
                <a:spcPct val="90000"/>
              </a:lnSpc>
              <a:buFont typeface="Arial" panose="020B0604020202020204" pitchFamily="34" charset="0"/>
              <a:buChar char="•"/>
            </a:pPr>
            <a:r>
              <a:rPr lang="en-US" sz="1800"/>
              <a:t>Prevent unauthorized access to sensitive data.</a:t>
            </a:r>
          </a:p>
          <a:p>
            <a:pPr defTabSz="914225">
              <a:lnSpc>
                <a:spcPct val="90000"/>
              </a:lnSpc>
              <a:buFont typeface="Arial" panose="020B0604020202020204" pitchFamily="34" charset="0"/>
              <a:buChar char="•"/>
            </a:pPr>
            <a:endParaRPr lang="en-US" sz="1600">
              <a:cs typeface="+mn-cs"/>
            </a:endParaRPr>
          </a:p>
          <a:p>
            <a:pPr marL="0" defTabSz="914225">
              <a:lnSpc>
                <a:spcPct val="90000"/>
              </a:lnSpc>
              <a:buFont typeface="Arial" panose="020B0604020202020204" pitchFamily="34" charset="0"/>
              <a:buChar char="•"/>
            </a:pPr>
            <a:endParaRPr lang="en-US" sz="1600">
              <a:cs typeface="+mn-cs"/>
            </a:endParaRPr>
          </a:p>
          <a:p>
            <a:pPr defTabSz="914225">
              <a:lnSpc>
                <a:spcPct val="90000"/>
              </a:lnSpc>
              <a:buFont typeface="Arial" panose="020B0604020202020204" pitchFamily="34" charset="0"/>
              <a:buChar char="•"/>
            </a:pPr>
            <a:endParaRPr lang="en-US" sz="1600">
              <a:cs typeface="+mn-cs"/>
            </a:endParaRPr>
          </a:p>
        </p:txBody>
      </p:sp>
      <p:pic>
        <p:nvPicPr>
          <p:cNvPr id="3" name="Picture 2" descr="A screenshot of a social media post&#10;&#10;Description automatically generated">
            <a:extLst>
              <a:ext uri="{FF2B5EF4-FFF2-40B4-BE49-F238E27FC236}">
                <a16:creationId xmlns:a16="http://schemas.microsoft.com/office/drawing/2014/main" id="{40E0B918-A376-42DB-9D40-6D964964C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05" y="1397049"/>
            <a:ext cx="6902744" cy="3940884"/>
          </a:xfrm>
          <a:prstGeom prst="rect">
            <a:avLst/>
          </a:prstGeom>
        </p:spPr>
      </p:pic>
    </p:spTree>
    <p:extLst>
      <p:ext uri="{BB962C8B-B14F-4D97-AF65-F5344CB8AC3E}">
        <p14:creationId xmlns:p14="http://schemas.microsoft.com/office/powerpoint/2010/main" val="11020085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89E48A-4690-4C70-85E7-3084C97A317D}"/>
              </a:ext>
            </a:extLst>
          </p:cNvPr>
          <p:cNvSpPr>
            <a:spLocks noGrp="1"/>
          </p:cNvSpPr>
          <p:nvPr>
            <p:ph type="title"/>
          </p:nvPr>
        </p:nvSpPr>
        <p:spPr>
          <a:xfrm>
            <a:off x="967680" y="1204423"/>
            <a:ext cx="2669027" cy="1780923"/>
          </a:xfrm>
          <a:solidFill>
            <a:schemeClr val="tx2"/>
          </a:solidFill>
        </p:spPr>
        <p:txBody>
          <a:bodyPr vert="horz" wrap="square" lIns="91427" tIns="45713" rIns="91427" bIns="45713" rtlCol="0" anchor="ctr">
            <a:normAutofit fontScale="90000"/>
          </a:bodyPr>
          <a:lstStyle/>
          <a:p>
            <a:pPr defTabSz="896386">
              <a:spcAft>
                <a:spcPts val="600"/>
              </a:spcAft>
            </a:pPr>
            <a:r>
              <a:rPr lang="en-US" sz="3200" spc="-50" dirty="0">
                <a:solidFill>
                  <a:srgbClr val="FFFFFF"/>
                </a:solidFill>
              </a:rPr>
              <a:t>Protect data export with real-time risk analysis</a:t>
            </a:r>
          </a:p>
        </p:txBody>
      </p:sp>
      <p:sp>
        <p:nvSpPr>
          <p:cNvPr id="3" name="Content Placeholder 2">
            <a:extLst>
              <a:ext uri="{FF2B5EF4-FFF2-40B4-BE49-F238E27FC236}">
                <a16:creationId xmlns:a16="http://schemas.microsoft.com/office/drawing/2014/main" id="{01D89013-BF49-4A8F-88B7-37776BCF3078}"/>
              </a:ext>
            </a:extLst>
          </p:cNvPr>
          <p:cNvSpPr>
            <a:spLocks noGrp="1"/>
          </p:cNvSpPr>
          <p:nvPr>
            <p:ph idx="1"/>
          </p:nvPr>
        </p:nvSpPr>
        <p:spPr>
          <a:xfrm>
            <a:off x="718185" y="3355141"/>
            <a:ext cx="3020136" cy="3336598"/>
          </a:xfrm>
        </p:spPr>
        <p:txBody>
          <a:bodyPr>
            <a:normAutofit/>
          </a:bodyPr>
          <a:lstStyle/>
          <a:p>
            <a:r>
              <a:rPr lang="en-US" sz="1800"/>
              <a:t>Admins can use </a:t>
            </a:r>
            <a:r>
              <a:rPr lang="en-US" sz="1800" b="1"/>
              <a:t>Microsoft Cloud App Security</a:t>
            </a:r>
            <a:r>
              <a:rPr lang="en-US" sz="1800"/>
              <a:t> (MCAS) to closely monitor risky sessions connecting to Power BI service.</a:t>
            </a:r>
            <a:endParaRPr lang="he-IL" sz="1800"/>
          </a:p>
          <a:p>
            <a:endParaRPr lang="en-US" sz="1800"/>
          </a:p>
          <a:p>
            <a:r>
              <a:rPr lang="en-US" sz="1800"/>
              <a:t>Security admins can define real time remediation of risky activities using MCAS real time controls.</a:t>
            </a:r>
          </a:p>
        </p:txBody>
      </p:sp>
      <p:pic>
        <p:nvPicPr>
          <p:cNvPr id="7" name="Picture 6" descr="A screenshot of a cell phone&#10;&#10;Description automatically generated">
            <a:extLst>
              <a:ext uri="{FF2B5EF4-FFF2-40B4-BE49-F238E27FC236}">
                <a16:creationId xmlns:a16="http://schemas.microsoft.com/office/drawing/2014/main" id="{1E20C8DA-018D-4C9F-BA16-440DE1521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05" y="1397049"/>
            <a:ext cx="6902744" cy="3940884"/>
          </a:xfrm>
          <a:prstGeom prst="rect">
            <a:avLst/>
          </a:prstGeom>
        </p:spPr>
      </p:pic>
    </p:spTree>
    <p:extLst>
      <p:ext uri="{BB962C8B-B14F-4D97-AF65-F5344CB8AC3E}">
        <p14:creationId xmlns:p14="http://schemas.microsoft.com/office/powerpoint/2010/main" val="36032128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D7D947A-D133-490B-9A03-9C56DD241C71}"/>
              </a:ext>
            </a:extLst>
          </p:cNvPr>
          <p:cNvSpPr txBox="1">
            <a:spLocks/>
          </p:cNvSpPr>
          <p:nvPr/>
        </p:nvSpPr>
        <p:spPr>
          <a:xfrm>
            <a:off x="967680" y="1204423"/>
            <a:ext cx="2669027" cy="1780923"/>
          </a:xfrm>
          <a:prstGeom prst="rect">
            <a:avLst/>
          </a:prstGeom>
          <a:solidFill>
            <a:schemeClr val="tx2"/>
          </a:solidFill>
        </p:spPr>
        <p:txBody>
          <a:bodyPr vert="horz" wrap="square" lIns="91427" tIns="45713" rIns="91427" bIns="45713" rtlCol="0" anchor="ctr">
            <a:normAutofit fontScale="97500"/>
          </a:bodyPr>
          <a:lstStyle>
            <a:lvl1pPr defTabSz="914400">
              <a:lnSpc>
                <a:spcPct val="90000"/>
              </a:lnSpc>
              <a:spcBef>
                <a:spcPct val="0"/>
              </a:spcBef>
              <a:spcAft>
                <a:spcPts val="612"/>
              </a:spcAft>
              <a:buNone/>
              <a:defRPr lang="en-US" sz="3264" b="0" cap="none" spc="-51" baseline="0" dirty="0" smtClean="0">
                <a:ln w="3175">
                  <a:noFill/>
                </a:ln>
                <a:solidFill>
                  <a:srgbClr val="FFFFFF"/>
                </a:solidFill>
                <a:effectLst/>
                <a:latin typeface="+mj-lt"/>
                <a:ea typeface="+mj-ea"/>
                <a:cs typeface="+mj-cs"/>
              </a:defRPr>
            </a:lvl1pPr>
          </a:lstStyle>
          <a:p>
            <a:r>
              <a:rPr lang="en-US" sz="3200" dirty="0"/>
              <a:t>Admin oversight of sensitive data</a:t>
            </a:r>
          </a:p>
        </p:txBody>
      </p:sp>
      <p:sp>
        <p:nvSpPr>
          <p:cNvPr id="8" name="Content Placeholder 2">
            <a:extLst>
              <a:ext uri="{FF2B5EF4-FFF2-40B4-BE49-F238E27FC236}">
                <a16:creationId xmlns:a16="http://schemas.microsoft.com/office/drawing/2014/main" id="{C3DA8437-3AF0-47FD-9B8C-B385A73BB1CF}"/>
              </a:ext>
            </a:extLst>
          </p:cNvPr>
          <p:cNvSpPr>
            <a:spLocks noGrp="1"/>
          </p:cNvSpPr>
          <p:nvPr>
            <p:ph idx="1"/>
          </p:nvPr>
        </p:nvSpPr>
        <p:spPr>
          <a:xfrm>
            <a:off x="718186" y="3355141"/>
            <a:ext cx="3342035" cy="3366740"/>
          </a:xfrm>
        </p:spPr>
        <p:txBody>
          <a:bodyPr vert="horz" wrap="square" lIns="91427" tIns="45713" rIns="91427" bIns="45713" rtlCol="0">
            <a:noAutofit/>
          </a:bodyPr>
          <a:lstStyle/>
          <a:p>
            <a:r>
              <a:rPr lang="en-US" sz="1800"/>
              <a:t>Power BI admins have full visibility to sensitive data in their Power BI tenant and who consumes it </a:t>
            </a:r>
          </a:p>
          <a:p>
            <a:endParaRPr lang="en-US" sz="1800"/>
          </a:p>
          <a:p>
            <a:r>
              <a:rPr lang="en-US" sz="1800"/>
              <a:t>Security admins can use MCAS to gain better visibility for sensitive data usage in Power BI and investigate potential security risks</a:t>
            </a:r>
          </a:p>
        </p:txBody>
      </p:sp>
      <p:pic>
        <p:nvPicPr>
          <p:cNvPr id="6" name="Picture 5" descr="A screenshot of a cell phone&#10;&#10;Description automatically generated">
            <a:extLst>
              <a:ext uri="{FF2B5EF4-FFF2-40B4-BE49-F238E27FC236}">
                <a16:creationId xmlns:a16="http://schemas.microsoft.com/office/drawing/2014/main" id="{5B313380-0C94-412D-A353-A85AA2E42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05" y="1397049"/>
            <a:ext cx="6902744" cy="3940884"/>
          </a:xfrm>
          <a:prstGeom prst="rect">
            <a:avLst/>
          </a:prstGeom>
        </p:spPr>
      </p:pic>
    </p:spTree>
    <p:extLst>
      <p:ext uri="{BB962C8B-B14F-4D97-AF65-F5344CB8AC3E}">
        <p14:creationId xmlns:p14="http://schemas.microsoft.com/office/powerpoint/2010/main" val="31754180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DF9D-63CD-4567-BE26-8935ED5C4534}"/>
              </a:ext>
            </a:extLst>
          </p:cNvPr>
          <p:cNvSpPr>
            <a:spLocks noGrp="1"/>
          </p:cNvSpPr>
          <p:nvPr>
            <p:ph type="title"/>
          </p:nvPr>
        </p:nvSpPr>
        <p:spPr/>
        <p:txBody>
          <a:bodyPr/>
          <a:lstStyle/>
          <a:p>
            <a:r>
              <a:rPr lang="en-US" dirty="0"/>
              <a:t>Compliant solution</a:t>
            </a:r>
          </a:p>
        </p:txBody>
      </p:sp>
      <p:grpSp>
        <p:nvGrpSpPr>
          <p:cNvPr id="3" name="Group 2">
            <a:extLst>
              <a:ext uri="{FF2B5EF4-FFF2-40B4-BE49-F238E27FC236}">
                <a16:creationId xmlns:a16="http://schemas.microsoft.com/office/drawing/2014/main" id="{16D2F132-4FBA-4B03-8C6F-FD1974DFB952}"/>
              </a:ext>
              <a:ext uri="{C183D7F6-B498-43B3-948B-1728B52AA6E4}">
                <adec:decorative xmlns:adec="http://schemas.microsoft.com/office/drawing/2017/decorative" val="1"/>
              </a:ext>
            </a:extLst>
          </p:cNvPr>
          <p:cNvGrpSpPr/>
          <p:nvPr/>
        </p:nvGrpSpPr>
        <p:grpSpPr>
          <a:xfrm>
            <a:off x="469489" y="1306010"/>
            <a:ext cx="851483" cy="851483"/>
            <a:chOff x="478902" y="1331701"/>
            <a:chExt cx="868557" cy="868557"/>
          </a:xfrm>
        </p:grpSpPr>
        <p:sp>
          <p:nvSpPr>
            <p:cNvPr id="15" name="Oval 14">
              <a:extLst>
                <a:ext uri="{FF2B5EF4-FFF2-40B4-BE49-F238E27FC236}">
                  <a16:creationId xmlns:a16="http://schemas.microsoft.com/office/drawing/2014/main" id="{A45EDE50-1261-4074-BC93-7A9DEF1369CD}"/>
                </a:ext>
                <a:ext uri="{C183D7F6-B498-43B3-948B-1728B52AA6E4}">
                  <adec:decorative xmlns:adec="http://schemas.microsoft.com/office/drawing/2017/decorative" val="1"/>
                </a:ext>
              </a:extLst>
            </p:cNvPr>
            <p:cNvSpPr/>
            <p:nvPr/>
          </p:nvSpPr>
          <p:spPr bwMode="auto">
            <a:xfrm>
              <a:off x="478902" y="1331701"/>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grpSp>
          <p:nvGrpSpPr>
            <p:cNvPr id="22" name="Group 21" descr="Apps icon">
              <a:extLst>
                <a:ext uri="{FF2B5EF4-FFF2-40B4-BE49-F238E27FC236}">
                  <a16:creationId xmlns:a16="http://schemas.microsoft.com/office/drawing/2014/main" id="{A678F63C-E883-44EF-9E7C-A40EB8FA6284}"/>
                </a:ext>
              </a:extLst>
            </p:cNvPr>
            <p:cNvGrpSpPr>
              <a:grpSpLocks noChangeAspect="1"/>
            </p:cNvGrpSpPr>
            <p:nvPr/>
          </p:nvGrpSpPr>
          <p:grpSpPr>
            <a:xfrm>
              <a:off x="680003" y="1583099"/>
              <a:ext cx="466355" cy="365760"/>
              <a:chOff x="6416675" y="1885950"/>
              <a:chExt cx="995862" cy="781049"/>
            </a:xfrm>
          </p:grpSpPr>
          <p:sp>
            <p:nvSpPr>
              <p:cNvPr id="24" name="Browser_4" title="Icon of a website or an app window">
                <a:extLst>
                  <a:ext uri="{FF2B5EF4-FFF2-40B4-BE49-F238E27FC236}">
                    <a16:creationId xmlns:a16="http://schemas.microsoft.com/office/drawing/2014/main" id="{EFCE9866-DD09-4083-86C0-04CBE4B1993E}"/>
                  </a:ext>
                </a:extLst>
              </p:cNvPr>
              <p:cNvSpPr>
                <a:spLocks noChangeAspect="1" noEditPoints="1"/>
              </p:cNvSpPr>
              <p:nvPr/>
            </p:nvSpPr>
            <p:spPr bwMode="auto">
              <a:xfrm>
                <a:off x="6565076" y="2039822"/>
                <a:ext cx="847461" cy="627177"/>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endParaRPr lang="en-US" sz="1764">
                  <a:solidFill>
                    <a:srgbClr val="353535"/>
                  </a:solidFill>
                  <a:latin typeface="Segoe UI Semilight"/>
                </a:endParaRPr>
              </a:p>
            </p:txBody>
          </p:sp>
          <p:cxnSp>
            <p:nvCxnSpPr>
              <p:cNvPr id="25" name="Straight Connector 24">
                <a:extLst>
                  <a:ext uri="{FF2B5EF4-FFF2-40B4-BE49-F238E27FC236}">
                    <a16:creationId xmlns:a16="http://schemas.microsoft.com/office/drawing/2014/main" id="{227EAFAB-D370-4466-A0EA-D08CCD8787D6}"/>
                  </a:ext>
                </a:extLst>
              </p:cNvPr>
              <p:cNvCxnSpPr/>
              <p:nvPr/>
            </p:nvCxnSpPr>
            <p:spPr>
              <a:xfrm flipH="1">
                <a:off x="6419850" y="2502615"/>
                <a:ext cx="145226" cy="0"/>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3B040454-5C0D-4EE6-AEC8-BB23293D093A}"/>
                  </a:ext>
                </a:extLst>
              </p:cNvPr>
              <p:cNvCxnSpPr/>
              <p:nvPr/>
            </p:nvCxnSpPr>
            <p:spPr>
              <a:xfrm flipV="1">
                <a:off x="6416675" y="1889125"/>
                <a:ext cx="0" cy="613490"/>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8295ADAC-3A0E-4987-B3E8-32865417837C}"/>
                  </a:ext>
                </a:extLst>
              </p:cNvPr>
              <p:cNvCxnSpPr/>
              <p:nvPr/>
            </p:nvCxnSpPr>
            <p:spPr>
              <a:xfrm>
                <a:off x="6419850" y="1885950"/>
                <a:ext cx="873125" cy="0"/>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FF9D5A6D-0665-4F17-B7DD-11B54803D46D}"/>
                  </a:ext>
                </a:extLst>
              </p:cNvPr>
              <p:cNvCxnSpPr/>
              <p:nvPr/>
            </p:nvCxnSpPr>
            <p:spPr>
              <a:xfrm>
                <a:off x="7296150" y="1889125"/>
                <a:ext cx="0" cy="150697"/>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 name="Group 3">
            <a:extLst>
              <a:ext uri="{FF2B5EF4-FFF2-40B4-BE49-F238E27FC236}">
                <a16:creationId xmlns:a16="http://schemas.microsoft.com/office/drawing/2014/main" id="{4EF1FCBD-B7EC-4A99-B060-A52A4634360E}"/>
              </a:ext>
              <a:ext uri="{C183D7F6-B498-43B3-948B-1728B52AA6E4}">
                <adec:decorative xmlns:adec="http://schemas.microsoft.com/office/drawing/2017/decorative" val="1"/>
              </a:ext>
            </a:extLst>
          </p:cNvPr>
          <p:cNvGrpSpPr/>
          <p:nvPr/>
        </p:nvGrpSpPr>
        <p:grpSpPr>
          <a:xfrm>
            <a:off x="469489" y="2242682"/>
            <a:ext cx="851483" cy="851483"/>
            <a:chOff x="478902" y="2287155"/>
            <a:chExt cx="868557" cy="868557"/>
          </a:xfrm>
        </p:grpSpPr>
        <p:sp>
          <p:nvSpPr>
            <p:cNvPr id="16" name="Oval 15">
              <a:extLst>
                <a:ext uri="{FF2B5EF4-FFF2-40B4-BE49-F238E27FC236}">
                  <a16:creationId xmlns:a16="http://schemas.microsoft.com/office/drawing/2014/main" id="{5215297E-884C-4E4E-B9A4-A357226C6E3C}"/>
                </a:ext>
                <a:ext uri="{C183D7F6-B498-43B3-948B-1728B52AA6E4}">
                  <adec:decorative xmlns:adec="http://schemas.microsoft.com/office/drawing/2017/decorative" val="1"/>
                </a:ext>
              </a:extLst>
            </p:cNvPr>
            <p:cNvSpPr/>
            <p:nvPr/>
          </p:nvSpPr>
          <p:spPr bwMode="auto">
            <a:xfrm>
              <a:off x="478902" y="2287155"/>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9" name="Lock" title="Icon of a padlock">
              <a:extLst>
                <a:ext uri="{FF2B5EF4-FFF2-40B4-BE49-F238E27FC236}">
                  <a16:creationId xmlns:a16="http://schemas.microsoft.com/office/drawing/2014/main" id="{A01EC6CF-87EB-437F-BD06-D3E04FA92B9E}"/>
                </a:ext>
              </a:extLst>
            </p:cNvPr>
            <p:cNvSpPr>
              <a:spLocks noChangeAspect="1" noEditPoints="1"/>
            </p:cNvSpPr>
            <p:nvPr/>
          </p:nvSpPr>
          <p:spPr bwMode="auto">
            <a:xfrm>
              <a:off x="749620" y="249283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5" name="Group 4">
            <a:extLst>
              <a:ext uri="{FF2B5EF4-FFF2-40B4-BE49-F238E27FC236}">
                <a16:creationId xmlns:a16="http://schemas.microsoft.com/office/drawing/2014/main" id="{AD7454CC-118C-4E64-B0FF-8FEEDBAD64A6}"/>
              </a:ext>
              <a:ext uri="{C183D7F6-B498-43B3-948B-1728B52AA6E4}">
                <adec:decorative xmlns:adec="http://schemas.microsoft.com/office/drawing/2017/decorative" val="1"/>
              </a:ext>
            </a:extLst>
          </p:cNvPr>
          <p:cNvGrpSpPr/>
          <p:nvPr/>
        </p:nvGrpSpPr>
        <p:grpSpPr>
          <a:xfrm>
            <a:off x="469489" y="3179354"/>
            <a:ext cx="851483" cy="851483"/>
            <a:chOff x="478902" y="3242610"/>
            <a:chExt cx="868557" cy="868557"/>
          </a:xfrm>
        </p:grpSpPr>
        <p:sp>
          <p:nvSpPr>
            <p:cNvPr id="18" name="Oval 17">
              <a:extLst>
                <a:ext uri="{FF2B5EF4-FFF2-40B4-BE49-F238E27FC236}">
                  <a16:creationId xmlns:a16="http://schemas.microsoft.com/office/drawing/2014/main" id="{CEB78443-84FB-4BB0-BB1A-29E646A7017C}"/>
                </a:ext>
                <a:ext uri="{C183D7F6-B498-43B3-948B-1728B52AA6E4}">
                  <adec:decorative xmlns:adec="http://schemas.microsoft.com/office/drawing/2017/decorative" val="1"/>
                </a:ext>
              </a:extLst>
            </p:cNvPr>
            <p:cNvSpPr/>
            <p:nvPr/>
          </p:nvSpPr>
          <p:spPr bwMode="auto">
            <a:xfrm>
              <a:off x="478902" y="3242610"/>
              <a:ext cx="868557" cy="868557"/>
            </a:xfrm>
            <a:prstGeom prst="ellipse">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21" name="Trackers_EADF" title="Icon of a clipboard with a checklist on it">
              <a:extLst>
                <a:ext uri="{FF2B5EF4-FFF2-40B4-BE49-F238E27FC236}">
                  <a16:creationId xmlns:a16="http://schemas.microsoft.com/office/drawing/2014/main" id="{6A54BA58-EA91-44E6-99EA-3C7AA904E571}"/>
                </a:ext>
              </a:extLst>
            </p:cNvPr>
            <p:cNvSpPr>
              <a:spLocks noChangeAspect="1" noEditPoints="1"/>
            </p:cNvSpPr>
            <p:nvPr/>
          </p:nvSpPr>
          <p:spPr bwMode="auto">
            <a:xfrm>
              <a:off x="779059" y="349400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6" name="Group 5">
            <a:extLst>
              <a:ext uri="{FF2B5EF4-FFF2-40B4-BE49-F238E27FC236}">
                <a16:creationId xmlns:a16="http://schemas.microsoft.com/office/drawing/2014/main" id="{BB9A8164-84F5-4627-8AF2-F1245629E73B}"/>
              </a:ext>
              <a:ext uri="{C183D7F6-B498-43B3-948B-1728B52AA6E4}">
                <adec:decorative xmlns:adec="http://schemas.microsoft.com/office/drawing/2017/decorative" val="1"/>
              </a:ext>
            </a:extLst>
          </p:cNvPr>
          <p:cNvGrpSpPr/>
          <p:nvPr/>
        </p:nvGrpSpPr>
        <p:grpSpPr>
          <a:xfrm>
            <a:off x="469489" y="4116026"/>
            <a:ext cx="851483" cy="851483"/>
            <a:chOff x="478902" y="4198064"/>
            <a:chExt cx="868557" cy="868557"/>
          </a:xfrm>
        </p:grpSpPr>
        <p:sp>
          <p:nvSpPr>
            <p:cNvPr id="17" name="Oval 16">
              <a:extLst>
                <a:ext uri="{FF2B5EF4-FFF2-40B4-BE49-F238E27FC236}">
                  <a16:creationId xmlns:a16="http://schemas.microsoft.com/office/drawing/2014/main" id="{F7F0DFAF-1CBB-4D98-98CF-60FB9370F80C}"/>
                </a:ext>
                <a:ext uri="{C183D7F6-B498-43B3-948B-1728B52AA6E4}">
                  <adec:decorative xmlns:adec="http://schemas.microsoft.com/office/drawing/2017/decorative" val="1"/>
                </a:ext>
              </a:extLst>
            </p:cNvPr>
            <p:cNvSpPr/>
            <p:nvPr/>
          </p:nvSpPr>
          <p:spPr bwMode="auto">
            <a:xfrm>
              <a:off x="478902" y="4198064"/>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29" name="Fingerprint_E928" title="Icon of a fingerprint">
              <a:extLst>
                <a:ext uri="{FF2B5EF4-FFF2-40B4-BE49-F238E27FC236}">
                  <a16:creationId xmlns:a16="http://schemas.microsoft.com/office/drawing/2014/main" id="{BE5D8E9E-AD3E-4D10-8B22-9676E8E351C6}"/>
                </a:ext>
              </a:extLst>
            </p:cNvPr>
            <p:cNvSpPr>
              <a:spLocks noChangeAspect="1" noEditPoints="1"/>
            </p:cNvSpPr>
            <p:nvPr/>
          </p:nvSpPr>
          <p:spPr bwMode="auto">
            <a:xfrm>
              <a:off x="777191" y="444946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
        <p:nvSpPr>
          <p:cNvPr id="30" name="Rectangle 29">
            <a:extLst>
              <a:ext uri="{FF2B5EF4-FFF2-40B4-BE49-F238E27FC236}">
                <a16:creationId xmlns:a16="http://schemas.microsoft.com/office/drawing/2014/main" id="{D1199C20-9290-4951-B603-71E5E8F59F97}"/>
              </a:ext>
            </a:extLst>
          </p:cNvPr>
          <p:cNvSpPr/>
          <p:nvPr/>
        </p:nvSpPr>
        <p:spPr>
          <a:xfrm>
            <a:off x="1511769" y="1424033"/>
            <a:ext cx="6541826" cy="1514625"/>
          </a:xfrm>
          <a:prstGeom prst="rect">
            <a:avLst/>
          </a:prstGeom>
        </p:spPr>
        <p:txBody>
          <a:bodyPr wrap="square" lIns="182828" tIns="143407" rIns="179259" bIns="143407">
            <a:spAutoFit/>
          </a:bodyPr>
          <a:lstStyle/>
          <a:p>
            <a:pPr marL="0" lvl="1" defTabSz="932239">
              <a:lnSpc>
                <a:spcPct val="90000"/>
              </a:lnSpc>
              <a:defRPr/>
            </a:pPr>
            <a:r>
              <a:rPr lang="en-US" sz="2745" dirty="0">
                <a:solidFill>
                  <a:schemeClr val="tx2"/>
                </a:solidFill>
                <a:latin typeface="Segoe UI Semibold" panose="020B0702040204020203" pitchFamily="34" charset="0"/>
                <a:cs typeface="Segoe UI Semibold" panose="020B0702040204020203" pitchFamily="34" charset="0"/>
              </a:rPr>
              <a:t>Compliance</a:t>
            </a:r>
          </a:p>
          <a:p>
            <a:pPr marL="0" lvl="1" defTabSz="932239">
              <a:lnSpc>
                <a:spcPct val="90000"/>
              </a:lnSpc>
              <a:spcBef>
                <a:spcPts val="2353"/>
              </a:spcBef>
            </a:pPr>
            <a:r>
              <a:rPr lang="en-US" sz="1961" dirty="0">
                <a:cs typeface="Segoe UI" panose="020B0502040204020203" pitchFamily="34" charset="0"/>
              </a:rPr>
              <a:t>Flexibility to deploy Power BI in specific global regions with multi-geo compliance</a:t>
            </a:r>
          </a:p>
        </p:txBody>
      </p:sp>
      <p:cxnSp>
        <p:nvCxnSpPr>
          <p:cNvPr id="31" name="Straight Connector 30">
            <a:extLst>
              <a:ext uri="{FF2B5EF4-FFF2-40B4-BE49-F238E27FC236}">
                <a16:creationId xmlns:a16="http://schemas.microsoft.com/office/drawing/2014/main" id="{44540699-BA53-4592-94C8-8CA6AF69C091}"/>
              </a:ext>
              <a:ext uri="{C183D7F6-B498-43B3-948B-1728B52AA6E4}">
                <adec:decorative xmlns:adec="http://schemas.microsoft.com/office/drawing/2017/decorative" val="1"/>
              </a:ext>
            </a:extLst>
          </p:cNvPr>
          <p:cNvCxnSpPr>
            <a:cxnSpLocks/>
          </p:cNvCxnSpPr>
          <p:nvPr/>
        </p:nvCxnSpPr>
        <p:spPr>
          <a:xfrm>
            <a:off x="8337063" y="1337342"/>
            <a:ext cx="0" cy="1245320"/>
          </a:xfrm>
          <a:prstGeom prst="line">
            <a:avLst/>
          </a:prstGeom>
          <a:ln w="15875">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1EF261C0-7D24-4961-ACED-B0A3A8CF9717}"/>
              </a:ext>
            </a:extLst>
          </p:cNvPr>
          <p:cNvSpPr txBox="1">
            <a:spLocks/>
          </p:cNvSpPr>
          <p:nvPr/>
        </p:nvSpPr>
        <p:spPr>
          <a:xfrm>
            <a:off x="8598850" y="1466059"/>
            <a:ext cx="3323909" cy="1158629"/>
          </a:xfrm>
          <a:prstGeom prst="rect">
            <a:avLst/>
          </a:prstGeom>
        </p:spPr>
        <p:txBody>
          <a:bodyPr vert="horz" wrap="square" lIns="143428" tIns="89642" rIns="143428" bIns="89642" rtlCol="0" anchor="t" anchorCtr="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200" b="0" kern="1200" cap="none" spc="-102" baseline="0" dirty="0" smtClean="0">
                <a:ln w="3175">
                  <a:noFill/>
                </a:ln>
                <a:solidFill>
                  <a:schemeClr val="tx2"/>
                </a:solidFill>
                <a:effectLst/>
                <a:latin typeface="+mj-lt"/>
                <a:ea typeface="+mn-ea"/>
                <a:cs typeface="Segoe UI" pitchFamily="34" charset="0"/>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spc="0" dirty="0">
                <a:solidFill>
                  <a:schemeClr val="tx1"/>
                </a:solidFill>
                <a:latin typeface="+mn-lt"/>
              </a:rPr>
              <a:t>Find out more about </a:t>
            </a:r>
            <a:r>
              <a:rPr lang="en-US" sz="2353" spc="0" dirty="0">
                <a:latin typeface="+mn-lt"/>
                <a:hlinkClick r:id="rId3">
                  <a:extLst>
                    <a:ext uri="{A12FA001-AC4F-418D-AE19-62706E023703}">
                      <ahyp:hlinkClr xmlns:ahyp="http://schemas.microsoft.com/office/drawing/2018/hyperlinkcolor" val="tx"/>
                    </a:ext>
                  </a:extLst>
                </a:hlinkClick>
              </a:rPr>
              <a:t>Compliance</a:t>
            </a:r>
            <a:r>
              <a:rPr lang="en-US" sz="2353" spc="0" dirty="0">
                <a:solidFill>
                  <a:schemeClr val="tx1"/>
                </a:solidFill>
                <a:latin typeface="+mn-lt"/>
              </a:rPr>
              <a:t> in the Microsoft Trust Center</a:t>
            </a:r>
          </a:p>
        </p:txBody>
      </p:sp>
      <p:pic>
        <p:nvPicPr>
          <p:cNvPr id="20" name="Picture 19" descr="screenshot">
            <a:extLst>
              <a:ext uri="{FF2B5EF4-FFF2-40B4-BE49-F238E27FC236}">
                <a16:creationId xmlns:a16="http://schemas.microsoft.com/office/drawing/2014/main" id="{273D372F-01A1-4984-806E-04C6DBB1B354}"/>
              </a:ext>
            </a:extLst>
          </p:cNvPr>
          <p:cNvPicPr>
            <a:picLocks noChangeAspect="1"/>
          </p:cNvPicPr>
          <p:nvPr/>
        </p:nvPicPr>
        <p:blipFill>
          <a:blip r:embed="rId4"/>
          <a:stretch>
            <a:fillRect/>
          </a:stretch>
        </p:blipFill>
        <p:spPr>
          <a:xfrm>
            <a:off x="1599168" y="2934548"/>
            <a:ext cx="8362721" cy="3452966"/>
          </a:xfrm>
          <a:prstGeom prst="rect">
            <a:avLst/>
          </a:prstGeom>
          <a:effectLst>
            <a:outerShdw blurRad="127000" algn="ctr" rotWithShape="0">
              <a:prstClr val="black">
                <a:alpha val="40000"/>
              </a:prstClr>
            </a:outerShdw>
          </a:effectLst>
        </p:spPr>
      </p:pic>
    </p:spTree>
    <p:extLst>
      <p:ext uri="{BB962C8B-B14F-4D97-AF65-F5344CB8AC3E}">
        <p14:creationId xmlns:p14="http://schemas.microsoft.com/office/powerpoint/2010/main" val="5586579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DF9D-63CD-4567-BE26-8935ED5C4534}"/>
              </a:ext>
            </a:extLst>
          </p:cNvPr>
          <p:cNvSpPr>
            <a:spLocks noGrp="1"/>
          </p:cNvSpPr>
          <p:nvPr>
            <p:ph type="title"/>
          </p:nvPr>
        </p:nvSpPr>
        <p:spPr/>
        <p:txBody>
          <a:bodyPr/>
          <a:lstStyle/>
          <a:p>
            <a:r>
              <a:rPr lang="en-US" dirty="0"/>
              <a:t>Protect your data privacy</a:t>
            </a:r>
          </a:p>
        </p:txBody>
      </p:sp>
      <p:grpSp>
        <p:nvGrpSpPr>
          <p:cNvPr id="3" name="Group 2">
            <a:extLst>
              <a:ext uri="{FF2B5EF4-FFF2-40B4-BE49-F238E27FC236}">
                <a16:creationId xmlns:a16="http://schemas.microsoft.com/office/drawing/2014/main" id="{274F542E-E831-42E0-B5A8-3F74F59F7501}"/>
              </a:ext>
              <a:ext uri="{C183D7F6-B498-43B3-948B-1728B52AA6E4}">
                <adec:decorative xmlns:adec="http://schemas.microsoft.com/office/drawing/2017/decorative" val="1"/>
              </a:ext>
            </a:extLst>
          </p:cNvPr>
          <p:cNvGrpSpPr/>
          <p:nvPr/>
        </p:nvGrpSpPr>
        <p:grpSpPr>
          <a:xfrm>
            <a:off x="469489" y="1306010"/>
            <a:ext cx="851483" cy="851483"/>
            <a:chOff x="478902" y="1331701"/>
            <a:chExt cx="868557" cy="868557"/>
          </a:xfrm>
        </p:grpSpPr>
        <p:sp>
          <p:nvSpPr>
            <p:cNvPr id="15" name="Oval 14">
              <a:extLst>
                <a:ext uri="{FF2B5EF4-FFF2-40B4-BE49-F238E27FC236}">
                  <a16:creationId xmlns:a16="http://schemas.microsoft.com/office/drawing/2014/main" id="{A45EDE50-1261-4074-BC93-7A9DEF1369CD}"/>
                </a:ext>
                <a:ext uri="{C183D7F6-B498-43B3-948B-1728B52AA6E4}">
                  <adec:decorative xmlns:adec="http://schemas.microsoft.com/office/drawing/2017/decorative" val="1"/>
                </a:ext>
              </a:extLst>
            </p:cNvPr>
            <p:cNvSpPr/>
            <p:nvPr/>
          </p:nvSpPr>
          <p:spPr bwMode="auto">
            <a:xfrm>
              <a:off x="478902" y="1331701"/>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grpSp>
          <p:nvGrpSpPr>
            <p:cNvPr id="22" name="Group 21" descr="Apps Icon">
              <a:extLst>
                <a:ext uri="{FF2B5EF4-FFF2-40B4-BE49-F238E27FC236}">
                  <a16:creationId xmlns:a16="http://schemas.microsoft.com/office/drawing/2014/main" id="{A678F63C-E883-44EF-9E7C-A40EB8FA6284}"/>
                </a:ext>
              </a:extLst>
            </p:cNvPr>
            <p:cNvGrpSpPr>
              <a:grpSpLocks noChangeAspect="1"/>
            </p:cNvGrpSpPr>
            <p:nvPr/>
          </p:nvGrpSpPr>
          <p:grpSpPr>
            <a:xfrm>
              <a:off x="680003" y="1583099"/>
              <a:ext cx="466355" cy="365760"/>
              <a:chOff x="6416675" y="1885950"/>
              <a:chExt cx="995862" cy="781049"/>
            </a:xfrm>
          </p:grpSpPr>
          <p:sp>
            <p:nvSpPr>
              <p:cNvPr id="24" name="Browser_4" title="Icon of a website or an app window">
                <a:extLst>
                  <a:ext uri="{FF2B5EF4-FFF2-40B4-BE49-F238E27FC236}">
                    <a16:creationId xmlns:a16="http://schemas.microsoft.com/office/drawing/2014/main" id="{EFCE9866-DD09-4083-86C0-04CBE4B1993E}"/>
                  </a:ext>
                </a:extLst>
              </p:cNvPr>
              <p:cNvSpPr>
                <a:spLocks noChangeAspect="1" noEditPoints="1"/>
              </p:cNvSpPr>
              <p:nvPr/>
            </p:nvSpPr>
            <p:spPr bwMode="auto">
              <a:xfrm>
                <a:off x="6565076" y="2039822"/>
                <a:ext cx="847461" cy="627177"/>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endParaRPr lang="en-US" sz="1764">
                  <a:solidFill>
                    <a:srgbClr val="353535"/>
                  </a:solidFill>
                  <a:latin typeface="Segoe UI Semilight"/>
                </a:endParaRPr>
              </a:p>
            </p:txBody>
          </p:sp>
          <p:cxnSp>
            <p:nvCxnSpPr>
              <p:cNvPr id="25" name="Straight Connector 24">
                <a:extLst>
                  <a:ext uri="{FF2B5EF4-FFF2-40B4-BE49-F238E27FC236}">
                    <a16:creationId xmlns:a16="http://schemas.microsoft.com/office/drawing/2014/main" id="{227EAFAB-D370-4466-A0EA-D08CCD8787D6}"/>
                  </a:ext>
                </a:extLst>
              </p:cNvPr>
              <p:cNvCxnSpPr/>
              <p:nvPr/>
            </p:nvCxnSpPr>
            <p:spPr>
              <a:xfrm flipH="1">
                <a:off x="6419850" y="2502615"/>
                <a:ext cx="145226" cy="0"/>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3B040454-5C0D-4EE6-AEC8-BB23293D093A}"/>
                  </a:ext>
                </a:extLst>
              </p:cNvPr>
              <p:cNvCxnSpPr/>
              <p:nvPr/>
            </p:nvCxnSpPr>
            <p:spPr>
              <a:xfrm flipV="1">
                <a:off x="6416675" y="1889125"/>
                <a:ext cx="0" cy="613490"/>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8295ADAC-3A0E-4987-B3E8-32865417837C}"/>
                  </a:ext>
                </a:extLst>
              </p:cNvPr>
              <p:cNvCxnSpPr/>
              <p:nvPr/>
            </p:nvCxnSpPr>
            <p:spPr>
              <a:xfrm>
                <a:off x="6419850" y="1885950"/>
                <a:ext cx="873125" cy="0"/>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FF9D5A6D-0665-4F17-B7DD-11B54803D46D}"/>
                  </a:ext>
                </a:extLst>
              </p:cNvPr>
              <p:cNvCxnSpPr/>
              <p:nvPr/>
            </p:nvCxnSpPr>
            <p:spPr>
              <a:xfrm>
                <a:off x="7296150" y="1889125"/>
                <a:ext cx="0" cy="150697"/>
              </a:xfrm>
              <a:prstGeom prst="line">
                <a:avLst/>
              </a:pr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 name="Group 3">
            <a:extLst>
              <a:ext uri="{FF2B5EF4-FFF2-40B4-BE49-F238E27FC236}">
                <a16:creationId xmlns:a16="http://schemas.microsoft.com/office/drawing/2014/main" id="{89895786-0D75-4D2E-8126-01B6FCF7B362}"/>
              </a:ext>
              <a:ext uri="{C183D7F6-B498-43B3-948B-1728B52AA6E4}">
                <adec:decorative xmlns:adec="http://schemas.microsoft.com/office/drawing/2017/decorative" val="1"/>
              </a:ext>
            </a:extLst>
          </p:cNvPr>
          <p:cNvGrpSpPr/>
          <p:nvPr/>
        </p:nvGrpSpPr>
        <p:grpSpPr>
          <a:xfrm>
            <a:off x="469489" y="2242682"/>
            <a:ext cx="851483" cy="851483"/>
            <a:chOff x="478902" y="2287155"/>
            <a:chExt cx="868557" cy="868557"/>
          </a:xfrm>
        </p:grpSpPr>
        <p:sp>
          <p:nvSpPr>
            <p:cNvPr id="16" name="Oval 15">
              <a:extLst>
                <a:ext uri="{FF2B5EF4-FFF2-40B4-BE49-F238E27FC236}">
                  <a16:creationId xmlns:a16="http://schemas.microsoft.com/office/drawing/2014/main" id="{5215297E-884C-4E4E-B9A4-A357226C6E3C}"/>
                </a:ext>
                <a:ext uri="{C183D7F6-B498-43B3-948B-1728B52AA6E4}">
                  <adec:decorative xmlns:adec="http://schemas.microsoft.com/office/drawing/2017/decorative" val="1"/>
                </a:ext>
              </a:extLst>
            </p:cNvPr>
            <p:cNvSpPr/>
            <p:nvPr/>
          </p:nvSpPr>
          <p:spPr bwMode="auto">
            <a:xfrm>
              <a:off x="478902" y="2287155"/>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19" name="Lock" title="Icon of a padlock">
              <a:extLst>
                <a:ext uri="{FF2B5EF4-FFF2-40B4-BE49-F238E27FC236}">
                  <a16:creationId xmlns:a16="http://schemas.microsoft.com/office/drawing/2014/main" id="{A01EC6CF-87EB-437F-BD06-D3E04FA92B9E}"/>
                </a:ext>
              </a:extLst>
            </p:cNvPr>
            <p:cNvSpPr>
              <a:spLocks noChangeAspect="1" noEditPoints="1"/>
            </p:cNvSpPr>
            <p:nvPr/>
          </p:nvSpPr>
          <p:spPr bwMode="auto">
            <a:xfrm>
              <a:off x="749620" y="249283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5" name="Group 4">
            <a:extLst>
              <a:ext uri="{FF2B5EF4-FFF2-40B4-BE49-F238E27FC236}">
                <a16:creationId xmlns:a16="http://schemas.microsoft.com/office/drawing/2014/main" id="{B9E9CEFB-A3E6-44A5-A04A-3FA3FA4947A2}"/>
              </a:ext>
              <a:ext uri="{C183D7F6-B498-43B3-948B-1728B52AA6E4}">
                <adec:decorative xmlns:adec="http://schemas.microsoft.com/office/drawing/2017/decorative" val="1"/>
              </a:ext>
            </a:extLst>
          </p:cNvPr>
          <p:cNvGrpSpPr/>
          <p:nvPr/>
        </p:nvGrpSpPr>
        <p:grpSpPr>
          <a:xfrm>
            <a:off x="469489" y="3179354"/>
            <a:ext cx="851483" cy="851483"/>
            <a:chOff x="478902" y="3242610"/>
            <a:chExt cx="868557" cy="868557"/>
          </a:xfrm>
        </p:grpSpPr>
        <p:sp>
          <p:nvSpPr>
            <p:cNvPr id="18" name="Oval 17">
              <a:extLst>
                <a:ext uri="{FF2B5EF4-FFF2-40B4-BE49-F238E27FC236}">
                  <a16:creationId xmlns:a16="http://schemas.microsoft.com/office/drawing/2014/main" id="{CEB78443-84FB-4BB0-BB1A-29E646A7017C}"/>
                </a:ext>
                <a:ext uri="{C183D7F6-B498-43B3-948B-1728B52AA6E4}">
                  <adec:decorative xmlns:adec="http://schemas.microsoft.com/office/drawing/2017/decorative" val="1"/>
                </a:ext>
              </a:extLst>
            </p:cNvPr>
            <p:cNvSpPr/>
            <p:nvPr/>
          </p:nvSpPr>
          <p:spPr bwMode="auto">
            <a:xfrm>
              <a:off x="478902" y="3242610"/>
              <a:ext cx="868557" cy="868557"/>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21" name="Trackers_EADF" title="Icon of a clipboard with a checklist on it">
              <a:extLst>
                <a:ext uri="{FF2B5EF4-FFF2-40B4-BE49-F238E27FC236}">
                  <a16:creationId xmlns:a16="http://schemas.microsoft.com/office/drawing/2014/main" id="{6A54BA58-EA91-44E6-99EA-3C7AA904E571}"/>
                </a:ext>
              </a:extLst>
            </p:cNvPr>
            <p:cNvSpPr>
              <a:spLocks noChangeAspect="1" noEditPoints="1"/>
            </p:cNvSpPr>
            <p:nvPr/>
          </p:nvSpPr>
          <p:spPr bwMode="auto">
            <a:xfrm>
              <a:off x="779059" y="349400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353535"/>
                </a:solidFill>
                <a:latin typeface="Segoe UI Semilight"/>
              </a:endParaRPr>
            </a:p>
          </p:txBody>
        </p:sp>
      </p:grpSp>
      <p:grpSp>
        <p:nvGrpSpPr>
          <p:cNvPr id="6" name="Group 5">
            <a:extLst>
              <a:ext uri="{FF2B5EF4-FFF2-40B4-BE49-F238E27FC236}">
                <a16:creationId xmlns:a16="http://schemas.microsoft.com/office/drawing/2014/main" id="{4CC2A631-3C41-430C-B5CB-67E478F067C8}"/>
              </a:ext>
              <a:ext uri="{C183D7F6-B498-43B3-948B-1728B52AA6E4}">
                <adec:decorative xmlns:adec="http://schemas.microsoft.com/office/drawing/2017/decorative" val="1"/>
              </a:ext>
            </a:extLst>
          </p:cNvPr>
          <p:cNvGrpSpPr/>
          <p:nvPr/>
        </p:nvGrpSpPr>
        <p:grpSpPr>
          <a:xfrm>
            <a:off x="469489" y="4116026"/>
            <a:ext cx="851483" cy="851483"/>
            <a:chOff x="478902" y="4198064"/>
            <a:chExt cx="868557" cy="868557"/>
          </a:xfrm>
        </p:grpSpPr>
        <p:sp>
          <p:nvSpPr>
            <p:cNvPr id="17" name="Oval 16">
              <a:extLst>
                <a:ext uri="{FF2B5EF4-FFF2-40B4-BE49-F238E27FC236}">
                  <a16:creationId xmlns:a16="http://schemas.microsoft.com/office/drawing/2014/main" id="{F7F0DFAF-1CBB-4D98-98CF-60FB9370F80C}"/>
                </a:ext>
                <a:ext uri="{C183D7F6-B498-43B3-948B-1728B52AA6E4}">
                  <adec:decorative xmlns:adec="http://schemas.microsoft.com/office/drawing/2017/decorative" val="1"/>
                </a:ext>
              </a:extLst>
            </p:cNvPr>
            <p:cNvSpPr/>
            <p:nvPr/>
          </p:nvSpPr>
          <p:spPr bwMode="auto">
            <a:xfrm>
              <a:off x="478902" y="4198064"/>
              <a:ext cx="868557" cy="868557"/>
            </a:xfrm>
            <a:prstGeom prst="ellipse">
              <a:avLst/>
            </a:prstGeom>
            <a:solidFill>
              <a:schemeClr val="tx2"/>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3528" dirty="0">
                <a:gradFill>
                  <a:gsLst>
                    <a:gs pos="0">
                      <a:srgbClr val="FFFFFF"/>
                    </a:gs>
                    <a:gs pos="100000">
                      <a:srgbClr val="FFFFFF"/>
                    </a:gs>
                  </a:gsLst>
                  <a:lin ang="5400000" scaled="0"/>
                </a:gradFill>
                <a:latin typeface="Segoe UI Semilight"/>
                <a:cs typeface="Segoe UI" pitchFamily="34" charset="0"/>
              </a:endParaRPr>
            </a:p>
          </p:txBody>
        </p:sp>
        <p:sp>
          <p:nvSpPr>
            <p:cNvPr id="29" name="Fingerprint_E928" title="Icon of a fingerprint">
              <a:extLst>
                <a:ext uri="{FF2B5EF4-FFF2-40B4-BE49-F238E27FC236}">
                  <a16:creationId xmlns:a16="http://schemas.microsoft.com/office/drawing/2014/main" id="{BE5D8E9E-AD3E-4D10-8B22-9676E8E351C6}"/>
                </a:ext>
              </a:extLst>
            </p:cNvPr>
            <p:cNvSpPr>
              <a:spLocks noChangeAspect="1" noEditPoints="1"/>
            </p:cNvSpPr>
            <p:nvPr/>
          </p:nvSpPr>
          <p:spPr bwMode="auto">
            <a:xfrm>
              <a:off x="777191" y="444946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
        <p:nvSpPr>
          <p:cNvPr id="30" name="Rectangle 29">
            <a:extLst>
              <a:ext uri="{FF2B5EF4-FFF2-40B4-BE49-F238E27FC236}">
                <a16:creationId xmlns:a16="http://schemas.microsoft.com/office/drawing/2014/main" id="{D1199C20-9290-4951-B603-71E5E8F59F97}"/>
              </a:ext>
            </a:extLst>
          </p:cNvPr>
          <p:cNvSpPr/>
          <p:nvPr/>
        </p:nvSpPr>
        <p:spPr>
          <a:xfrm>
            <a:off x="1511769" y="1424033"/>
            <a:ext cx="6541826" cy="3762485"/>
          </a:xfrm>
          <a:prstGeom prst="rect">
            <a:avLst/>
          </a:prstGeom>
        </p:spPr>
        <p:txBody>
          <a:bodyPr wrap="square" lIns="182828" tIns="143407" rIns="179259" bIns="143407">
            <a:spAutoFit/>
          </a:bodyPr>
          <a:lstStyle/>
          <a:p>
            <a:pPr marL="0" lvl="1" defTabSz="932239">
              <a:lnSpc>
                <a:spcPct val="90000"/>
              </a:lnSpc>
              <a:defRPr/>
            </a:pPr>
            <a:r>
              <a:rPr lang="en-US" sz="2745" dirty="0">
                <a:solidFill>
                  <a:schemeClr val="tx2"/>
                </a:solidFill>
                <a:latin typeface="Segoe UI Semibold" panose="020B0702040204020203" pitchFamily="34" charset="0"/>
                <a:cs typeface="Segoe UI Semibold" panose="020B0702040204020203" pitchFamily="34" charset="0"/>
              </a:rPr>
              <a:t>Privacy</a:t>
            </a:r>
          </a:p>
          <a:p>
            <a:pPr marL="0" lvl="1" defTabSz="932239">
              <a:lnSpc>
                <a:spcPct val="90000"/>
              </a:lnSpc>
              <a:spcBef>
                <a:spcPts val="588"/>
              </a:spcBef>
            </a:pPr>
            <a:r>
              <a:rPr lang="en-US" sz="1961" dirty="0">
                <a:latin typeface="Segoe UI Semibold" panose="020B0702040204020203" pitchFamily="34" charset="0"/>
                <a:cs typeface="Segoe UI Semibold" panose="020B0702040204020203" pitchFamily="34" charset="0"/>
              </a:rPr>
              <a:t>Protect your data from unauthorized persons </a:t>
            </a:r>
            <a:br>
              <a:rPr lang="en-US" sz="1961" dirty="0">
                <a:latin typeface="Segoe UI Semibold" panose="020B0702040204020203" pitchFamily="34" charset="0"/>
                <a:cs typeface="Segoe UI Semibold" panose="020B0702040204020203" pitchFamily="34" charset="0"/>
              </a:rPr>
            </a:br>
            <a:r>
              <a:rPr lang="en-US" sz="1961" dirty="0">
                <a:latin typeface="Segoe UI Semibold" panose="020B0702040204020203" pitchFamily="34" charset="0"/>
                <a:cs typeface="Segoe UI Semibold" panose="020B0702040204020203" pitchFamily="34" charset="0"/>
              </a:rPr>
              <a:t>or inappropriate access</a:t>
            </a:r>
          </a:p>
          <a:p>
            <a:pPr marL="0" lvl="1" defTabSz="932239">
              <a:lnSpc>
                <a:spcPct val="90000"/>
              </a:lnSpc>
              <a:spcBef>
                <a:spcPts val="2353"/>
              </a:spcBef>
            </a:pPr>
            <a:r>
              <a:rPr lang="en-US" sz="1961" dirty="0">
                <a:gradFill>
                  <a:gsLst>
                    <a:gs pos="1250">
                      <a:schemeClr val="tx1"/>
                    </a:gs>
                    <a:gs pos="100000">
                      <a:schemeClr val="tx1"/>
                    </a:gs>
                  </a:gsLst>
                  <a:lin ang="5400000" scaled="0"/>
                </a:gradFill>
              </a:rPr>
              <a:t>Prohibit your data from being mined for marketing </a:t>
            </a:r>
            <a:br>
              <a:rPr lang="en-US" sz="1961" dirty="0">
                <a:gradFill>
                  <a:gsLst>
                    <a:gs pos="1250">
                      <a:schemeClr val="tx1"/>
                    </a:gs>
                    <a:gs pos="100000">
                      <a:schemeClr val="tx1"/>
                    </a:gs>
                  </a:gsLst>
                  <a:lin ang="5400000" scaled="0"/>
                </a:gradFill>
              </a:rPr>
            </a:br>
            <a:r>
              <a:rPr lang="en-US" sz="1961" dirty="0">
                <a:gradFill>
                  <a:gsLst>
                    <a:gs pos="1250">
                      <a:schemeClr val="tx1"/>
                    </a:gs>
                    <a:gs pos="100000">
                      <a:schemeClr val="tx1"/>
                    </a:gs>
                  </a:gsLst>
                  <a:lin ang="5400000" scaled="0"/>
                </a:gradFill>
              </a:rPr>
              <a:t>and advertising</a:t>
            </a:r>
            <a:br>
              <a:rPr lang="en-US" sz="1961" dirty="0">
                <a:gradFill>
                  <a:gsLst>
                    <a:gs pos="1250">
                      <a:schemeClr val="tx1"/>
                    </a:gs>
                    <a:gs pos="100000">
                      <a:schemeClr val="tx1"/>
                    </a:gs>
                  </a:gsLst>
                  <a:lin ang="5400000" scaled="0"/>
                </a:gradFill>
              </a:rPr>
            </a:br>
            <a:endParaRPr lang="en-US" sz="1961" dirty="0">
              <a:gradFill>
                <a:gsLst>
                  <a:gs pos="1250">
                    <a:schemeClr val="tx1"/>
                  </a:gs>
                  <a:gs pos="100000">
                    <a:schemeClr val="tx1"/>
                  </a:gs>
                </a:gsLst>
                <a:lin ang="5400000" scaled="0"/>
              </a:gradFill>
            </a:endParaRPr>
          </a:p>
          <a:p>
            <a:pPr>
              <a:spcBef>
                <a:spcPts val="588"/>
              </a:spcBef>
            </a:pPr>
            <a:r>
              <a:rPr lang="en-US" sz="1961" dirty="0">
                <a:gradFill>
                  <a:gsLst>
                    <a:gs pos="1250">
                      <a:schemeClr val="tx1"/>
                    </a:gs>
                    <a:gs pos="100000">
                      <a:schemeClr val="tx1"/>
                    </a:gs>
                  </a:gsLst>
                  <a:lin ang="5400000" scaled="0"/>
                </a:gradFill>
              </a:rPr>
              <a:t>Restrict access by personnel and subcontractors</a:t>
            </a:r>
            <a:br>
              <a:rPr lang="en-US" sz="1961" dirty="0">
                <a:gradFill>
                  <a:gsLst>
                    <a:gs pos="1250">
                      <a:schemeClr val="tx1"/>
                    </a:gs>
                    <a:gs pos="100000">
                      <a:schemeClr val="tx1"/>
                    </a:gs>
                  </a:gsLst>
                  <a:lin ang="5400000" scaled="0"/>
                </a:gradFill>
              </a:rPr>
            </a:br>
            <a:endParaRPr lang="en-US" sz="1961" dirty="0">
              <a:gradFill>
                <a:gsLst>
                  <a:gs pos="1250">
                    <a:schemeClr val="tx1"/>
                  </a:gs>
                  <a:gs pos="100000">
                    <a:schemeClr val="tx1"/>
                  </a:gs>
                </a:gsLst>
                <a:lin ang="5400000" scaled="0"/>
              </a:gradFill>
            </a:endParaRPr>
          </a:p>
          <a:p>
            <a:pPr>
              <a:spcBef>
                <a:spcPts val="588"/>
              </a:spcBef>
            </a:pPr>
            <a:r>
              <a:rPr lang="en-US" sz="1961" dirty="0">
                <a:gradFill>
                  <a:gsLst>
                    <a:gs pos="1250">
                      <a:schemeClr val="tx1"/>
                    </a:gs>
                    <a:gs pos="100000">
                      <a:schemeClr val="tx1"/>
                    </a:gs>
                  </a:gsLst>
                  <a:lin ang="5400000" scaled="0"/>
                </a:gradFill>
              </a:rPr>
              <a:t>Carefully defined requirements for responding </a:t>
            </a:r>
            <a:br>
              <a:rPr lang="en-US" sz="1961" dirty="0">
                <a:gradFill>
                  <a:gsLst>
                    <a:gs pos="1250">
                      <a:schemeClr val="tx1"/>
                    </a:gs>
                    <a:gs pos="100000">
                      <a:schemeClr val="tx1"/>
                    </a:gs>
                  </a:gsLst>
                  <a:lin ang="5400000" scaled="0"/>
                </a:gradFill>
              </a:rPr>
            </a:br>
            <a:r>
              <a:rPr lang="en-US" sz="1961" dirty="0">
                <a:gradFill>
                  <a:gsLst>
                    <a:gs pos="1250">
                      <a:schemeClr val="tx1"/>
                    </a:gs>
                    <a:gs pos="100000">
                      <a:schemeClr val="tx1"/>
                    </a:gs>
                  </a:gsLst>
                  <a:lin ang="5400000" scaled="0"/>
                </a:gradFill>
              </a:rPr>
              <a:t>to government requests for customer data</a:t>
            </a:r>
          </a:p>
        </p:txBody>
      </p:sp>
      <p:cxnSp>
        <p:nvCxnSpPr>
          <p:cNvPr id="33" name="Straight Connector 32">
            <a:extLst>
              <a:ext uri="{FF2B5EF4-FFF2-40B4-BE49-F238E27FC236}">
                <a16:creationId xmlns:a16="http://schemas.microsoft.com/office/drawing/2014/main" id="{BC8531AC-A4E3-4269-A5C4-7DE1623AAA71}"/>
              </a:ext>
              <a:ext uri="{C183D7F6-B498-43B3-948B-1728B52AA6E4}">
                <adec:decorative xmlns:adec="http://schemas.microsoft.com/office/drawing/2017/decorative" val="1"/>
              </a:ext>
            </a:extLst>
          </p:cNvPr>
          <p:cNvCxnSpPr>
            <a:cxnSpLocks/>
          </p:cNvCxnSpPr>
          <p:nvPr/>
        </p:nvCxnSpPr>
        <p:spPr>
          <a:xfrm>
            <a:off x="8337063" y="1337343"/>
            <a:ext cx="0" cy="4489687"/>
          </a:xfrm>
          <a:prstGeom prst="line">
            <a:avLst/>
          </a:prstGeom>
          <a:ln w="15875">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70CF6D64-541D-436C-A385-09E0CD3DBC4B}"/>
              </a:ext>
            </a:extLst>
          </p:cNvPr>
          <p:cNvSpPr txBox="1">
            <a:spLocks/>
          </p:cNvSpPr>
          <p:nvPr/>
        </p:nvSpPr>
        <p:spPr>
          <a:xfrm>
            <a:off x="8598851" y="1470624"/>
            <a:ext cx="3144937" cy="1158629"/>
          </a:xfrm>
          <a:prstGeom prst="rect">
            <a:avLst/>
          </a:prstGeom>
        </p:spPr>
        <p:txBody>
          <a:bodyPr vert="horz" wrap="square" lIns="143428" tIns="89642" rIns="143428" bIns="89642" rtlCol="0" anchor="t" anchorCtr="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200" b="0" kern="1200" cap="none" spc="-102" baseline="0" dirty="0" smtClean="0">
                <a:ln w="3175">
                  <a:noFill/>
                </a:ln>
                <a:solidFill>
                  <a:schemeClr val="tx2"/>
                </a:solidFill>
                <a:effectLst/>
                <a:latin typeface="+mj-lt"/>
                <a:ea typeface="+mn-ea"/>
                <a:cs typeface="Segoe UI" pitchFamily="34" charset="0"/>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200" b="0" kern="1200" cap="none" spc="-102" baseline="0" dirty="0" smtClean="0">
                <a:ln w="3175">
                  <a:noFill/>
                </a:ln>
                <a:solidFill>
                  <a:schemeClr val="tx2"/>
                </a:solidFill>
                <a:effectLst/>
                <a:latin typeface="+mj-lt"/>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spc="0" dirty="0">
                <a:solidFill>
                  <a:schemeClr val="tx1"/>
                </a:solidFill>
                <a:latin typeface="+mn-lt"/>
              </a:rPr>
              <a:t>Find out more about </a:t>
            </a:r>
            <a:r>
              <a:rPr lang="en-US" sz="2353" spc="0" dirty="0">
                <a:latin typeface="+mn-lt"/>
                <a:hlinkClick r:id="rId3">
                  <a:extLst>
                    <a:ext uri="{A12FA001-AC4F-418D-AE19-62706E023703}">
                      <ahyp:hlinkClr xmlns:ahyp="http://schemas.microsoft.com/office/drawing/2018/hyperlinkcolor" val="tx"/>
                    </a:ext>
                  </a:extLst>
                </a:hlinkClick>
              </a:rPr>
              <a:t>Privacy</a:t>
            </a:r>
            <a:r>
              <a:rPr lang="en-US" sz="2353" spc="0" dirty="0">
                <a:solidFill>
                  <a:schemeClr val="tx1"/>
                </a:solidFill>
                <a:latin typeface="+mn-lt"/>
              </a:rPr>
              <a:t> in the Microsoft Trust Center</a:t>
            </a:r>
          </a:p>
        </p:txBody>
      </p:sp>
    </p:spTree>
    <p:extLst>
      <p:ext uri="{BB962C8B-B14F-4D97-AF65-F5344CB8AC3E}">
        <p14:creationId xmlns:p14="http://schemas.microsoft.com/office/powerpoint/2010/main" val="1169873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07A31B-159E-417C-8FAC-E21A12413868}"/>
              </a:ext>
            </a:extLst>
          </p:cNvPr>
          <p:cNvPicPr>
            <a:picLocks noChangeAspect="1"/>
          </p:cNvPicPr>
          <p:nvPr/>
        </p:nvPicPr>
        <p:blipFill>
          <a:blip r:embed="rId2"/>
          <a:stretch>
            <a:fillRect/>
          </a:stretch>
        </p:blipFill>
        <p:spPr>
          <a:xfrm>
            <a:off x="0" y="325020"/>
            <a:ext cx="12192000" cy="6207959"/>
          </a:xfrm>
          <a:prstGeom prst="rect">
            <a:avLst/>
          </a:prstGeom>
        </p:spPr>
      </p:pic>
    </p:spTree>
    <p:extLst>
      <p:ext uri="{BB962C8B-B14F-4D97-AF65-F5344CB8AC3E}">
        <p14:creationId xmlns:p14="http://schemas.microsoft.com/office/powerpoint/2010/main" val="24861270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p:txBody>
          <a:bodyPr/>
          <a:lstStyle/>
          <a:p>
            <a:r>
              <a:rPr lang="en-US"/>
              <a:t>Power Platform</a:t>
            </a:r>
          </a:p>
        </p:txBody>
      </p:sp>
      <p:sp>
        <p:nvSpPr>
          <p:cNvPr id="34" name="Right Brace 33">
            <a:extLst>
              <a:ext uri="{FF2B5EF4-FFF2-40B4-BE49-F238E27FC236}">
                <a16:creationId xmlns:a16="http://schemas.microsoft.com/office/drawing/2014/main" id="{FA1DC30A-C792-4966-A18D-D744D862C15D}"/>
              </a:ext>
            </a:extLst>
          </p:cNvPr>
          <p:cNvSpPr/>
          <p:nvPr/>
        </p:nvSpPr>
        <p:spPr>
          <a:xfrm rot="5400000" flipH="1">
            <a:off x="5794362" y="2534220"/>
            <a:ext cx="582460" cy="4418363"/>
          </a:xfrm>
          <a:prstGeom prst="rightBrace">
            <a:avLst>
              <a:gd name="adj1" fmla="val 0"/>
              <a:gd name="adj2" fmla="val 4983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cxnSp>
        <p:nvCxnSpPr>
          <p:cNvPr id="21" name="Straight Connector 20">
            <a:extLst>
              <a:ext uri="{FF2B5EF4-FFF2-40B4-BE49-F238E27FC236}">
                <a16:creationId xmlns:a16="http://schemas.microsoft.com/office/drawing/2014/main" id="{E96F1EEC-E670-4B61-9A83-DBAF560C8F3A}"/>
              </a:ext>
            </a:extLst>
          </p:cNvPr>
          <p:cNvCxnSpPr/>
          <p:nvPr/>
        </p:nvCxnSpPr>
        <p:spPr>
          <a:xfrm flipH="1">
            <a:off x="6085592" y="4428587"/>
            <a:ext cx="1" cy="654610"/>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F64BCD31-3D8F-49D8-ABEB-BCA72E2AE9EB}"/>
              </a:ext>
            </a:extLst>
          </p:cNvPr>
          <p:cNvCxnSpPr/>
          <p:nvPr/>
        </p:nvCxnSpPr>
        <p:spPr>
          <a:xfrm>
            <a:off x="2091039" y="3290038"/>
            <a:ext cx="8004970"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33677" y="1877794"/>
            <a:ext cx="1666942" cy="2875079"/>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 name="Rectangle 13">
            <a:extLst>
              <a:ext uri="{FF2B5EF4-FFF2-40B4-BE49-F238E27FC236}">
                <a16:creationId xmlns:a16="http://schemas.microsoft.com/office/drawing/2014/main" id="{B6C114D0-3DC2-480D-B2EA-5A169527C109}"/>
              </a:ext>
            </a:extLst>
          </p:cNvPr>
          <p:cNvSpPr/>
          <p:nvPr/>
        </p:nvSpPr>
        <p:spPr bwMode="auto">
          <a:xfrm>
            <a:off x="591080" y="1876120"/>
            <a:ext cx="1666942" cy="2875079"/>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11041" y="2183323"/>
            <a:ext cx="6569922" cy="2268850"/>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01014" y="2433477"/>
            <a:ext cx="0" cy="1746717"/>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190987" y="2433477"/>
            <a:ext cx="0" cy="1746717"/>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TextBox 21">
            <a:extLst>
              <a:ext uri="{FF2B5EF4-FFF2-40B4-BE49-F238E27FC236}">
                <a16:creationId xmlns:a16="http://schemas.microsoft.com/office/drawing/2014/main" id="{AAD28472-D583-4196-BE0F-8F8204384983}"/>
              </a:ext>
            </a:extLst>
          </p:cNvPr>
          <p:cNvSpPr txBox="1"/>
          <p:nvPr/>
        </p:nvSpPr>
        <p:spPr>
          <a:xfrm>
            <a:off x="671915" y="2847093"/>
            <a:ext cx="1505275"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914016">
              <a:defRPr/>
            </a:pPr>
            <a:r>
              <a:rPr lang="en-US" sz="1400">
                <a:gradFill>
                  <a:gsLst>
                    <a:gs pos="2917">
                      <a:prstClr val="black"/>
                    </a:gs>
                    <a:gs pos="100000">
                      <a:prstClr val="black"/>
                    </a:gs>
                  </a:gsLst>
                  <a:lin ang="5400000" scaled="0"/>
                </a:gradFill>
                <a:latin typeface="Segoe UI"/>
              </a:rPr>
              <a:t>Data connectors</a:t>
            </a:r>
          </a:p>
        </p:txBody>
      </p:sp>
      <p:sp>
        <p:nvSpPr>
          <p:cNvPr id="38" name="TextBox 37">
            <a:extLst>
              <a:ext uri="{FF2B5EF4-FFF2-40B4-BE49-F238E27FC236}">
                <a16:creationId xmlns:a16="http://schemas.microsoft.com/office/drawing/2014/main" id="{4E9B8DAA-811E-4630-ADB9-1C7311989689}"/>
              </a:ext>
            </a:extLst>
          </p:cNvPr>
          <p:cNvSpPr txBox="1"/>
          <p:nvPr/>
        </p:nvSpPr>
        <p:spPr>
          <a:xfrm>
            <a:off x="475871" y="4014435"/>
            <a:ext cx="1897360" cy="430887"/>
          </a:xfrm>
          <a:prstGeom prst="rect">
            <a:avLst/>
          </a:prstGeom>
          <a:noFill/>
        </p:spPr>
        <p:txBody>
          <a:bodyPr wrap="square" lIns="0" tIns="0" rIns="0" bIns="0" rtlCol="0">
            <a:spAutoFit/>
          </a:bodyPr>
          <a:lstStyle/>
          <a:p>
            <a:pPr algn="ctr" defTabSz="914016">
              <a:defRPr/>
            </a:pPr>
            <a:r>
              <a:rPr lang="en-US" sz="1400" dirty="0">
                <a:gradFill>
                  <a:gsLst>
                    <a:gs pos="2917">
                      <a:prstClr val="black"/>
                    </a:gs>
                    <a:gs pos="100000">
                      <a:prstClr val="black"/>
                    </a:gs>
                  </a:gsLst>
                  <a:lin ang="5400000" scaled="0"/>
                </a:gradFill>
                <a:latin typeface="Segoe UI"/>
              </a:rPr>
              <a:t>Common Data </a:t>
            </a:r>
          </a:p>
          <a:p>
            <a:pPr algn="ctr" defTabSz="914016">
              <a:defRPr/>
            </a:pPr>
            <a:r>
              <a:rPr lang="en-US" sz="1400" dirty="0">
                <a:gradFill>
                  <a:gsLst>
                    <a:gs pos="2917">
                      <a:prstClr val="black"/>
                    </a:gs>
                    <a:gs pos="100000">
                      <a:prstClr val="black"/>
                    </a:gs>
                  </a:gsLst>
                  <a:lin ang="5400000" scaled="0"/>
                </a:gradFill>
                <a:latin typeface="Segoe UI"/>
              </a:rPr>
              <a:t>Service for Apps</a:t>
            </a:r>
          </a:p>
        </p:txBody>
      </p:sp>
      <p:sp>
        <p:nvSpPr>
          <p:cNvPr id="39" name="TextBox 38">
            <a:extLst>
              <a:ext uri="{FF2B5EF4-FFF2-40B4-BE49-F238E27FC236}">
                <a16:creationId xmlns:a16="http://schemas.microsoft.com/office/drawing/2014/main" id="{8A4ED789-1F32-4525-AD34-5D1180817715}"/>
              </a:ext>
            </a:extLst>
          </p:cNvPr>
          <p:cNvSpPr txBox="1"/>
          <p:nvPr/>
        </p:nvSpPr>
        <p:spPr>
          <a:xfrm>
            <a:off x="9818468" y="3441355"/>
            <a:ext cx="1897360" cy="215444"/>
          </a:xfrm>
          <a:prstGeom prst="rect">
            <a:avLst/>
          </a:prstGeom>
          <a:noFill/>
          <a:ln>
            <a:noFill/>
          </a:ln>
        </p:spPr>
        <p:txBody>
          <a:bodyPr wrap="square" lIns="0" tIns="0" rIns="0" bIns="0" rtlCol="0">
            <a:spAutoFit/>
          </a:bodyPr>
          <a:lstStyle/>
          <a:p>
            <a:pPr algn="ctr" defTabSz="914016">
              <a:defRPr/>
            </a:pPr>
            <a:r>
              <a:rPr lang="en-US" sz="1400">
                <a:gradFill>
                  <a:gsLst>
                    <a:gs pos="2917">
                      <a:prstClr val="black"/>
                    </a:gs>
                    <a:gs pos="100000">
                      <a:prstClr val="black"/>
                    </a:gs>
                  </a:gsLst>
                  <a:lin ang="5400000" scaled="0"/>
                </a:gradFill>
                <a:latin typeface="Segoe UI"/>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181602" y="2614753"/>
            <a:ext cx="1847177" cy="1738695"/>
            <a:chOff x="3070210" y="2434747"/>
            <a:chExt cx="1884484" cy="1773810"/>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61404"/>
            </a:xfrm>
            <a:prstGeom prst="rect">
              <a:avLst/>
            </a:prstGeom>
            <a:noFill/>
          </p:spPr>
          <p:txBody>
            <a:bodyPr wrap="square" lIns="0" tIns="0" rIns="0" bIns="0" rtlCol="0">
              <a:spAutoFit/>
            </a:bodyPr>
            <a:lstStyle/>
            <a:p>
              <a:pPr algn="ctr" defTabSz="914016">
                <a:spcAft>
                  <a:spcPts val="1200"/>
                </a:spcAft>
                <a:defRPr/>
              </a:pPr>
              <a:r>
                <a:rPr lang="en-US" sz="2000">
                  <a:gradFill>
                    <a:gsLst>
                      <a:gs pos="2917">
                        <a:srgbClr val="5C2D91"/>
                      </a:gs>
                      <a:gs pos="30000">
                        <a:srgbClr val="5C2D91"/>
                      </a:gs>
                    </a:gsLst>
                    <a:lin ang="5400000" scaled="0"/>
                  </a:gradFill>
                  <a:latin typeface="Segoe UI"/>
                </a:rPr>
                <a:t>PowerApps</a:t>
              </a:r>
            </a:p>
            <a:p>
              <a:pPr algn="ctr" defTabSz="914016">
                <a:defRPr/>
              </a:pPr>
              <a:r>
                <a:rPr lang="en-US" sz="1200">
                  <a:gradFill>
                    <a:gsLst>
                      <a:gs pos="2917">
                        <a:srgbClr val="1A1A1A"/>
                      </a:gs>
                      <a:gs pos="30000">
                        <a:srgbClr val="1A1A1A"/>
                      </a:gs>
                    </a:gsLst>
                    <a:lin ang="5400000" scaled="0"/>
                  </a:gradFill>
                  <a:latin typeface="Segoe UI"/>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2997200" y="2707573"/>
            <a:ext cx="1847177" cy="1671123"/>
            <a:chOff x="7481781" y="2503682"/>
            <a:chExt cx="1884484" cy="1704875"/>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61404"/>
            </a:xfrm>
            <a:prstGeom prst="rect">
              <a:avLst/>
            </a:prstGeom>
            <a:noFill/>
          </p:spPr>
          <p:txBody>
            <a:bodyPr wrap="square" lIns="0" tIns="0" rIns="0" bIns="0" rtlCol="0">
              <a:spAutoFit/>
            </a:bodyPr>
            <a:lstStyle/>
            <a:p>
              <a:pPr algn="ctr" defTabSz="914016">
                <a:spcAft>
                  <a:spcPts val="1200"/>
                </a:spcAft>
                <a:defRPr/>
              </a:pPr>
              <a:r>
                <a:rPr lang="en-US" sz="2000">
                  <a:gradFill>
                    <a:gsLst>
                      <a:gs pos="2917">
                        <a:srgbClr val="FFB900"/>
                      </a:gs>
                      <a:gs pos="30000">
                        <a:srgbClr val="FFB900"/>
                      </a:gs>
                    </a:gsLst>
                    <a:lin ang="5400000" scaled="0"/>
                  </a:gradFill>
                  <a:latin typeface="Segoe UI"/>
                </a:rPr>
                <a:t>Power BI</a:t>
              </a:r>
            </a:p>
            <a:p>
              <a:pPr algn="ctr" defTabSz="914016">
                <a:defRPr/>
              </a:pPr>
              <a:r>
                <a:rPr lang="en-US" sz="1200">
                  <a:gradFill>
                    <a:gsLst>
                      <a:gs pos="2917">
                        <a:srgbClr val="1A1A1A"/>
                      </a:gs>
                      <a:gs pos="30000">
                        <a:srgbClr val="1A1A1A"/>
                      </a:gs>
                    </a:gsLst>
                    <a:lin ang="5400000" scaled="0"/>
                  </a:gradFill>
                  <a:latin typeface="Segoe UI"/>
                </a:rPr>
                <a:t>Business </a:t>
              </a:r>
              <a:br>
                <a:rPr lang="en-US" sz="1200">
                  <a:gradFill>
                    <a:gsLst>
                      <a:gs pos="2917">
                        <a:srgbClr val="1A1A1A"/>
                      </a:gs>
                      <a:gs pos="30000">
                        <a:srgbClr val="1A1A1A"/>
                      </a:gs>
                    </a:gsLst>
                    <a:lin ang="5400000" scaled="0"/>
                  </a:gradFill>
                  <a:latin typeface="Segoe UI"/>
                </a:rPr>
              </a:br>
              <a:r>
                <a:rPr lang="en-US" sz="1200">
                  <a:gradFill>
                    <a:gsLst>
                      <a:gs pos="2917">
                        <a:srgbClr val="1A1A1A"/>
                      </a:gs>
                      <a:gs pos="30000">
                        <a:srgbClr val="1A1A1A"/>
                      </a:gs>
                    </a:gsLst>
                    <a:lin ang="5400000" scaled="0"/>
                  </a:gradFill>
                  <a:latin typeface="Segoe UI"/>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68974" y="2474703"/>
            <a:ext cx="1847177" cy="1878743"/>
            <a:chOff x="5275994" y="2291869"/>
            <a:chExt cx="1884484" cy="1916688"/>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3"/>
              <a:ext cx="1884484" cy="861404"/>
            </a:xfrm>
            <a:prstGeom prst="rect">
              <a:avLst/>
            </a:prstGeom>
            <a:noFill/>
          </p:spPr>
          <p:txBody>
            <a:bodyPr wrap="square" lIns="0" tIns="0" rIns="0" bIns="0" rtlCol="0">
              <a:spAutoFit/>
            </a:bodyPr>
            <a:lstStyle/>
            <a:p>
              <a:pPr algn="ctr" defTabSz="914016">
                <a:spcAft>
                  <a:spcPts val="1200"/>
                </a:spcAft>
                <a:defRPr/>
              </a:pPr>
              <a:r>
                <a:rPr lang="en-US" sz="2000">
                  <a:gradFill>
                    <a:gsLst>
                      <a:gs pos="2917">
                        <a:srgbClr val="0078D4"/>
                      </a:gs>
                      <a:gs pos="30000">
                        <a:srgbClr val="0078D4"/>
                      </a:gs>
                    </a:gsLst>
                    <a:lin ang="5400000" scaled="0"/>
                  </a:gradFill>
                  <a:latin typeface="Segoe UI"/>
                </a:rPr>
                <a:t>Microsoft Flow</a:t>
              </a:r>
            </a:p>
            <a:p>
              <a:pPr algn="ctr" defTabSz="914016">
                <a:defRPr/>
              </a:pPr>
              <a:r>
                <a:rPr lang="en-US" sz="1200">
                  <a:gradFill>
                    <a:gsLst>
                      <a:gs pos="2917">
                        <a:srgbClr val="1A1A1A"/>
                      </a:gs>
                      <a:gs pos="30000">
                        <a:srgbClr val="1A1A1A"/>
                      </a:gs>
                    </a:gsLst>
                    <a:lin ang="5400000" scaled="0"/>
                  </a:gradFill>
                  <a:latin typeface="Segoe UI"/>
                </a:rPr>
                <a:t>Workflow </a:t>
              </a:r>
              <a:br>
                <a:rPr lang="en-US" sz="1200">
                  <a:gradFill>
                    <a:gsLst>
                      <a:gs pos="2917">
                        <a:srgbClr val="1A1A1A"/>
                      </a:gs>
                      <a:gs pos="30000">
                        <a:srgbClr val="1A1A1A"/>
                      </a:gs>
                    </a:gsLst>
                    <a:lin ang="5400000" scaled="0"/>
                  </a:gradFill>
                  <a:latin typeface="Segoe UI"/>
                </a:rPr>
              </a:br>
              <a:r>
                <a:rPr lang="en-US" sz="1200">
                  <a:gradFill>
                    <a:gsLst>
                      <a:gs pos="2917">
                        <a:srgbClr val="1A1A1A"/>
                      </a:gs>
                      <a:gs pos="30000">
                        <a:srgbClr val="1A1A1A"/>
                      </a:gs>
                    </a:gsLst>
                    <a:lin ang="5400000" scaled="0"/>
                  </a:gradFill>
                  <a:latin typeface="Segoe UI"/>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35297" y="5219674"/>
            <a:ext cx="1882225" cy="463482"/>
          </a:xfrm>
          <a:prstGeom prst="rect">
            <a:avLst/>
          </a:prstGeom>
          <a:solidFill>
            <a:schemeClr val="bg1"/>
          </a:solidFill>
          <a:effectLst>
            <a:outerShdw blurRad="254000" dist="76200" dir="2700000" algn="ctr" rotWithShape="0">
              <a:srgbClr val="000000">
                <a:alpha val="40000"/>
              </a:srgbClr>
            </a:outerShdw>
          </a:effectLst>
        </p:spPr>
        <p:txBody>
          <a:bodyPr wrap="square" lIns="89630" tIns="89630" rIns="89630" bIns="89630" rtlCol="0">
            <a:spAutoFit/>
          </a:bodyPr>
          <a:lstStyle/>
          <a:p>
            <a:pPr algn="ctr" defTabSz="914016">
              <a:defRPr/>
            </a:pPr>
            <a:r>
              <a:rPr lang="en-US">
                <a:gradFill>
                  <a:gsLst>
                    <a:gs pos="2917">
                      <a:prstClr val="black"/>
                    </a:gs>
                    <a:gs pos="100000">
                      <a:prstClr val="black"/>
                    </a:gs>
                  </a:gsLst>
                  <a:lin ang="5400000" scaled="0"/>
                </a:gradFill>
                <a:latin typeface="Segoe UI"/>
              </a:rPr>
              <a:t>Microsoft 365</a:t>
            </a:r>
          </a:p>
        </p:txBody>
      </p:sp>
      <p:sp>
        <p:nvSpPr>
          <p:cNvPr id="30" name="TextBox 29">
            <a:extLst>
              <a:ext uri="{FF2B5EF4-FFF2-40B4-BE49-F238E27FC236}">
                <a16:creationId xmlns:a16="http://schemas.microsoft.com/office/drawing/2014/main" id="{D6CA9A4D-972E-4A2A-983E-1B79D2972598}"/>
              </a:ext>
            </a:extLst>
          </p:cNvPr>
          <p:cNvSpPr txBox="1"/>
          <p:nvPr/>
        </p:nvSpPr>
        <p:spPr>
          <a:xfrm>
            <a:off x="5143371" y="5219674"/>
            <a:ext cx="1882225" cy="463482"/>
          </a:xfrm>
          <a:prstGeom prst="rect">
            <a:avLst/>
          </a:prstGeom>
          <a:solidFill>
            <a:schemeClr val="bg1"/>
          </a:solidFill>
          <a:effectLst>
            <a:outerShdw blurRad="254000" dist="76200" dir="2700000" algn="ctr" rotWithShape="0">
              <a:srgbClr val="000000">
                <a:alpha val="40000"/>
              </a:srgbClr>
            </a:outerShdw>
          </a:effectLst>
        </p:spPr>
        <p:txBody>
          <a:bodyPr wrap="square" lIns="89630" tIns="89630" rIns="89630" bIns="89630" rtlCol="0">
            <a:spAutoFit/>
          </a:bodyPr>
          <a:lstStyle/>
          <a:p>
            <a:pPr algn="ctr" defTabSz="914016">
              <a:defRPr/>
            </a:pPr>
            <a:r>
              <a:rPr lang="en-US">
                <a:gradFill>
                  <a:gsLst>
                    <a:gs pos="2917">
                      <a:prstClr val="black"/>
                    </a:gs>
                    <a:gs pos="100000">
                      <a:prstClr val="black"/>
                    </a:gs>
                  </a:gsLst>
                  <a:lin ang="5400000" scaled="0"/>
                </a:gradFill>
                <a:latin typeface="Segoe UI"/>
              </a:rPr>
              <a:t>Dynamics 365</a:t>
            </a:r>
          </a:p>
        </p:txBody>
      </p:sp>
      <p:sp>
        <p:nvSpPr>
          <p:cNvPr id="35" name="TextBox 34">
            <a:extLst>
              <a:ext uri="{FF2B5EF4-FFF2-40B4-BE49-F238E27FC236}">
                <a16:creationId xmlns:a16="http://schemas.microsoft.com/office/drawing/2014/main" id="{C425B6D5-FD0D-47FA-AE9D-310EBD6710F0}"/>
              </a:ext>
            </a:extLst>
          </p:cNvPr>
          <p:cNvSpPr txBox="1"/>
          <p:nvPr/>
        </p:nvSpPr>
        <p:spPr>
          <a:xfrm>
            <a:off x="7351447" y="5219674"/>
            <a:ext cx="1882225" cy="463482"/>
          </a:xfrm>
          <a:prstGeom prst="rect">
            <a:avLst/>
          </a:prstGeom>
          <a:solidFill>
            <a:schemeClr val="bg1"/>
          </a:solidFill>
          <a:effectLst>
            <a:outerShdw blurRad="254000" dist="76200" dir="2700000" algn="ctr" rotWithShape="0">
              <a:srgbClr val="000000">
                <a:alpha val="40000"/>
              </a:srgbClr>
            </a:outerShdw>
          </a:effectLst>
        </p:spPr>
        <p:txBody>
          <a:bodyPr wrap="square" lIns="89630" tIns="89630" rIns="89630" bIns="89630" rtlCol="0">
            <a:spAutoFit/>
          </a:bodyPr>
          <a:lstStyle/>
          <a:p>
            <a:pPr algn="ctr" defTabSz="914016">
              <a:defRPr/>
            </a:pPr>
            <a:r>
              <a:rPr lang="en-US">
                <a:gradFill>
                  <a:gsLst>
                    <a:gs pos="2917">
                      <a:prstClr val="black"/>
                    </a:gs>
                    <a:gs pos="100000">
                      <a:prstClr val="black"/>
                    </a:gs>
                  </a:gsLst>
                  <a:lin ang="5400000" scaled="0"/>
                </a:gradFill>
                <a:latin typeface="Segoe UI"/>
              </a:rPr>
              <a:t>Microsoft Azure</a:t>
            </a:r>
          </a:p>
        </p:txBody>
      </p:sp>
      <p:grpSp>
        <p:nvGrpSpPr>
          <p:cNvPr id="9" name="Group 8">
            <a:extLst>
              <a:ext uri="{FF2B5EF4-FFF2-40B4-BE49-F238E27FC236}">
                <a16:creationId xmlns:a16="http://schemas.microsoft.com/office/drawing/2014/main" id="{30C13DBC-E620-4390-9A92-647A51612D3D}"/>
              </a:ext>
            </a:extLst>
          </p:cNvPr>
          <p:cNvGrpSpPr/>
          <p:nvPr/>
        </p:nvGrpSpPr>
        <p:grpSpPr>
          <a:xfrm>
            <a:off x="1192015" y="3361944"/>
            <a:ext cx="465072" cy="465072"/>
            <a:chOff x="1312639" y="5715249"/>
            <a:chExt cx="406400" cy="406400"/>
          </a:xfrm>
        </p:grpSpPr>
        <p:sp>
          <p:nvSpPr>
            <p:cNvPr id="36" name="AutoShape 157">
              <a:extLst>
                <a:ext uri="{FF2B5EF4-FFF2-40B4-BE49-F238E27FC236}">
                  <a16:creationId xmlns:a16="http://schemas.microsoft.com/office/drawing/2014/main" id="{577E81B6-A722-495D-A054-02E37502FD70}"/>
                </a:ext>
              </a:extLst>
            </p:cNvPr>
            <p:cNvSpPr>
              <a:spLocks noChangeAspect="1" noChangeArrowheads="1" noTextEdit="1"/>
            </p:cNvSpPr>
            <p:nvPr/>
          </p:nvSpPr>
          <p:spPr bwMode="auto">
            <a:xfrm>
              <a:off x="1312639" y="5715249"/>
              <a:ext cx="406400" cy="406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40" name="Freeform 159">
              <a:extLst>
                <a:ext uri="{FF2B5EF4-FFF2-40B4-BE49-F238E27FC236}">
                  <a16:creationId xmlns:a16="http://schemas.microsoft.com/office/drawing/2014/main" id="{21BE0351-4B54-49E4-BFB9-5B323F7D8889}"/>
                </a:ext>
              </a:extLst>
            </p:cNvPr>
            <p:cNvSpPr>
              <a:spLocks/>
            </p:cNvSpPr>
            <p:nvPr/>
          </p:nvSpPr>
          <p:spPr bwMode="auto">
            <a:xfrm>
              <a:off x="1358677" y="6010524"/>
              <a:ext cx="327025" cy="90488"/>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chemeClr val="accent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41" name="Freeform 160">
              <a:extLst>
                <a:ext uri="{FF2B5EF4-FFF2-40B4-BE49-F238E27FC236}">
                  <a16:creationId xmlns:a16="http://schemas.microsoft.com/office/drawing/2014/main" id="{1D1C52C0-3E6D-47C6-BA5F-CAD8219F1ED2}"/>
                </a:ext>
              </a:extLst>
            </p:cNvPr>
            <p:cNvSpPr>
              <a:spLocks/>
            </p:cNvSpPr>
            <p:nvPr/>
          </p:nvSpPr>
          <p:spPr bwMode="auto">
            <a:xfrm>
              <a:off x="1358677" y="5829549"/>
              <a:ext cx="327025" cy="90488"/>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chemeClr val="accent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42" name="Freeform 161">
              <a:extLst>
                <a:ext uri="{FF2B5EF4-FFF2-40B4-BE49-F238E27FC236}">
                  <a16:creationId xmlns:a16="http://schemas.microsoft.com/office/drawing/2014/main" id="{02F2487F-3D1A-4821-A2B2-3475E85563B0}"/>
                </a:ext>
              </a:extLst>
            </p:cNvPr>
            <p:cNvSpPr>
              <a:spLocks/>
            </p:cNvSpPr>
            <p:nvPr/>
          </p:nvSpPr>
          <p:spPr bwMode="auto">
            <a:xfrm>
              <a:off x="1358677" y="5740649"/>
              <a:ext cx="327025" cy="90488"/>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43" name="Freeform 162">
              <a:extLst>
                <a:ext uri="{FF2B5EF4-FFF2-40B4-BE49-F238E27FC236}">
                  <a16:creationId xmlns:a16="http://schemas.microsoft.com/office/drawing/2014/main" id="{CEFA4EBB-7208-4A1A-9A6E-04DF90A92204}"/>
                </a:ext>
              </a:extLst>
            </p:cNvPr>
            <p:cNvSpPr>
              <a:spLocks/>
            </p:cNvSpPr>
            <p:nvPr/>
          </p:nvSpPr>
          <p:spPr bwMode="auto">
            <a:xfrm>
              <a:off x="1358677" y="5920037"/>
              <a:ext cx="327025" cy="90488"/>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rgbClr val="00205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grpSp>
      <p:sp>
        <p:nvSpPr>
          <p:cNvPr id="45" name="Freeform 286">
            <a:extLst>
              <a:ext uri="{FF2B5EF4-FFF2-40B4-BE49-F238E27FC236}">
                <a16:creationId xmlns:a16="http://schemas.microsoft.com/office/drawing/2014/main" id="{E2E5A10B-E724-43A6-B322-F7D4A794B9AB}"/>
              </a:ext>
            </a:extLst>
          </p:cNvPr>
          <p:cNvSpPr>
            <a:spLocks noEditPoints="1"/>
          </p:cNvSpPr>
          <p:nvPr/>
        </p:nvSpPr>
        <p:spPr bwMode="auto">
          <a:xfrm>
            <a:off x="1164055" y="2176757"/>
            <a:ext cx="520994" cy="519022"/>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1134" y="2651928"/>
            <a:ext cx="692027" cy="6920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grpSp>
      <p:sp>
        <p:nvSpPr>
          <p:cNvPr id="44" name="Freeform 288">
            <a:extLst>
              <a:ext uri="{FF2B5EF4-FFF2-40B4-BE49-F238E27FC236}">
                <a16:creationId xmlns:a16="http://schemas.microsoft.com/office/drawing/2014/main" id="{BC8B32E1-844E-4D01-9CC4-348C1C0C44D2}"/>
              </a:ext>
            </a:extLst>
          </p:cNvPr>
          <p:cNvSpPr>
            <a:spLocks/>
          </p:cNvSpPr>
          <p:nvPr/>
        </p:nvSpPr>
        <p:spPr bwMode="auto">
          <a:xfrm>
            <a:off x="1370774" y="2553388"/>
            <a:ext cx="107555" cy="107555"/>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205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59" name="Freeform 288">
            <a:extLst>
              <a:ext uri="{FF2B5EF4-FFF2-40B4-BE49-F238E27FC236}">
                <a16:creationId xmlns:a16="http://schemas.microsoft.com/office/drawing/2014/main" id="{4786972D-D4AD-4AC6-9D69-D6C7EF599E30}"/>
              </a:ext>
            </a:extLst>
          </p:cNvPr>
          <p:cNvSpPr>
            <a:spLocks/>
          </p:cNvSpPr>
          <p:nvPr/>
        </p:nvSpPr>
        <p:spPr bwMode="auto">
          <a:xfrm>
            <a:off x="1370774" y="2553981"/>
            <a:ext cx="107555" cy="107555"/>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205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60" name="Freeform 288">
            <a:extLst>
              <a:ext uri="{FF2B5EF4-FFF2-40B4-BE49-F238E27FC236}">
                <a16:creationId xmlns:a16="http://schemas.microsoft.com/office/drawing/2014/main" id="{8776C238-A3B3-44DE-B80F-FE6EC2FADE10}"/>
              </a:ext>
            </a:extLst>
          </p:cNvPr>
          <p:cNvSpPr>
            <a:spLocks/>
          </p:cNvSpPr>
          <p:nvPr/>
        </p:nvSpPr>
        <p:spPr bwMode="auto">
          <a:xfrm>
            <a:off x="1366293" y="2208770"/>
            <a:ext cx="116519" cy="107555"/>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205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Calibri" panose="020F0502020204030204"/>
            </a:endParaRPr>
          </a:p>
        </p:txBody>
      </p:sp>
      <p:sp>
        <p:nvSpPr>
          <p:cNvPr id="46" name="TextBox 45">
            <a:extLst>
              <a:ext uri="{FF2B5EF4-FFF2-40B4-BE49-F238E27FC236}">
                <a16:creationId xmlns:a16="http://schemas.microsoft.com/office/drawing/2014/main" id="{866AD69D-CA78-4678-9F17-B79113886491}"/>
              </a:ext>
            </a:extLst>
          </p:cNvPr>
          <p:cNvSpPr txBox="1"/>
          <p:nvPr/>
        </p:nvSpPr>
        <p:spPr>
          <a:xfrm>
            <a:off x="2728354" y="2333344"/>
            <a:ext cx="2384865" cy="276999"/>
          </a:xfrm>
          <a:prstGeom prst="rect">
            <a:avLst/>
          </a:prstGeom>
          <a:noFill/>
        </p:spPr>
        <p:txBody>
          <a:bodyPr wrap="square" lIns="0" tIns="0" rIns="0" bIns="0" rtlCol="0">
            <a:spAutoFit/>
          </a:bodyPr>
          <a:lstStyle/>
          <a:p>
            <a:pPr algn="ctr" defTabSz="914016">
              <a:defRPr/>
            </a:pPr>
            <a:r>
              <a:rPr lang="en-US" b="1">
                <a:gradFill>
                  <a:gsLst>
                    <a:gs pos="2917">
                      <a:srgbClr val="1A1A1A"/>
                    </a:gs>
                    <a:gs pos="30000">
                      <a:srgbClr val="1A1A1A"/>
                    </a:gs>
                  </a:gsLst>
                  <a:lin ang="5400000" scaled="0"/>
                </a:gradFill>
                <a:latin typeface="Segoe UI"/>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06120" y="2333488"/>
            <a:ext cx="2384865" cy="276999"/>
          </a:xfrm>
          <a:prstGeom prst="rect">
            <a:avLst/>
          </a:prstGeom>
          <a:noFill/>
        </p:spPr>
        <p:txBody>
          <a:bodyPr wrap="square" lIns="0" tIns="0" rIns="0" bIns="0" rtlCol="0">
            <a:spAutoFit/>
          </a:bodyPr>
          <a:lstStyle/>
          <a:p>
            <a:pPr algn="ctr" defTabSz="914016">
              <a:defRPr/>
            </a:pPr>
            <a:r>
              <a:rPr lang="en-US" b="1">
                <a:gradFill>
                  <a:gsLst>
                    <a:gs pos="2917">
                      <a:srgbClr val="1A1A1A"/>
                    </a:gs>
                    <a:gs pos="30000">
                      <a:srgbClr val="1A1A1A"/>
                    </a:gs>
                  </a:gsLst>
                  <a:lin ang="5400000" scaled="0"/>
                </a:gradFill>
                <a:latin typeface="Segoe UI"/>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00128" y="2328699"/>
            <a:ext cx="2384865" cy="276999"/>
          </a:xfrm>
          <a:prstGeom prst="rect">
            <a:avLst/>
          </a:prstGeom>
          <a:noFill/>
        </p:spPr>
        <p:txBody>
          <a:bodyPr wrap="square" lIns="0" tIns="0" rIns="0" bIns="0" rtlCol="0">
            <a:spAutoFit/>
          </a:bodyPr>
          <a:lstStyle/>
          <a:p>
            <a:pPr algn="ctr" defTabSz="914016">
              <a:defRPr/>
            </a:pPr>
            <a:r>
              <a:rPr lang="en-US" b="1">
                <a:gradFill>
                  <a:gsLst>
                    <a:gs pos="2917">
                      <a:srgbClr val="1A1A1A"/>
                    </a:gs>
                    <a:gs pos="30000">
                      <a:srgbClr val="1A1A1A"/>
                    </a:gs>
                  </a:gsLst>
                  <a:lin ang="5400000" scaled="0"/>
                </a:gradFill>
                <a:latin typeface="Segoe UI"/>
              </a:rPr>
              <a:t>Automate </a:t>
            </a:r>
          </a:p>
        </p:txBody>
      </p:sp>
    </p:spTree>
    <p:extLst>
      <p:ext uri="{BB962C8B-B14F-4D97-AF65-F5344CB8AC3E}">
        <p14:creationId xmlns:p14="http://schemas.microsoft.com/office/powerpoint/2010/main" val="2385284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F589-1FA5-4C2F-86AB-4AA610086503}"/>
              </a:ext>
            </a:extLst>
          </p:cNvPr>
          <p:cNvSpPr>
            <a:spLocks noGrp="1"/>
          </p:cNvSpPr>
          <p:nvPr>
            <p:ph type="title"/>
          </p:nvPr>
        </p:nvSpPr>
        <p:spPr/>
        <p:txBody>
          <a:bodyPr/>
          <a:lstStyle/>
          <a:p>
            <a:r>
              <a:rPr lang="en-GB" dirty="0"/>
              <a:t>Key Takeaways</a:t>
            </a:r>
          </a:p>
        </p:txBody>
      </p:sp>
      <p:sp>
        <p:nvSpPr>
          <p:cNvPr id="3" name="Content Placeholder 2">
            <a:extLst>
              <a:ext uri="{FF2B5EF4-FFF2-40B4-BE49-F238E27FC236}">
                <a16:creationId xmlns:a16="http://schemas.microsoft.com/office/drawing/2014/main" id="{6E6B4A73-A582-4406-A5A6-24324177BB20}"/>
              </a:ext>
            </a:extLst>
          </p:cNvPr>
          <p:cNvSpPr>
            <a:spLocks noGrp="1"/>
          </p:cNvSpPr>
          <p:nvPr>
            <p:ph idx="1"/>
          </p:nvPr>
        </p:nvSpPr>
        <p:spPr/>
        <p:txBody>
          <a:bodyPr/>
          <a:lstStyle/>
          <a:p>
            <a:r>
              <a:rPr lang="en-GB" dirty="0"/>
              <a:t>Tools: PBI desktop, Power BI Service, Power Mobile Apps</a:t>
            </a:r>
          </a:p>
          <a:p>
            <a:r>
              <a:rPr lang="en-GB" dirty="0"/>
              <a:t>Connect &amp; Consume: Power Query Editor, clean &amp; transform, connectors (M), </a:t>
            </a:r>
            <a:r>
              <a:rPr lang="en-GB" dirty="0" err="1"/>
              <a:t>datasources</a:t>
            </a:r>
            <a:r>
              <a:rPr lang="en-GB" dirty="0"/>
              <a:t>, shared datasets.</a:t>
            </a:r>
          </a:p>
          <a:p>
            <a:r>
              <a:rPr lang="en-GB" dirty="0"/>
              <a:t>PBI desktop components: dataset, </a:t>
            </a:r>
            <a:r>
              <a:rPr lang="en-GB" dirty="0" err="1"/>
              <a:t>datamodel</a:t>
            </a:r>
            <a:r>
              <a:rPr lang="en-GB" dirty="0"/>
              <a:t>, relationships, 12*, *2*, filter direction, </a:t>
            </a:r>
            <a:r>
              <a:rPr lang="en-GB" dirty="0" err="1"/>
              <a:t>visulizations</a:t>
            </a:r>
            <a:r>
              <a:rPr lang="en-GB" dirty="0"/>
              <a:t>, filters/slicers, DAX, publish .</a:t>
            </a:r>
            <a:r>
              <a:rPr lang="en-GB" dirty="0" err="1"/>
              <a:t>pbix</a:t>
            </a:r>
            <a:endParaRPr lang="en-GB" dirty="0"/>
          </a:p>
          <a:p>
            <a:r>
              <a:rPr lang="en-GB" dirty="0"/>
              <a:t>PBI Service workspace: report, dataset, dashboard, mobile, app, share</a:t>
            </a:r>
          </a:p>
          <a:p>
            <a:endParaRPr lang="en-GB" dirty="0"/>
          </a:p>
          <a:p>
            <a:endParaRPr lang="en-GB" dirty="0"/>
          </a:p>
          <a:p>
            <a:endParaRPr lang="en-GB" dirty="0"/>
          </a:p>
        </p:txBody>
      </p:sp>
    </p:spTree>
    <p:extLst>
      <p:ext uri="{BB962C8B-B14F-4D97-AF65-F5344CB8AC3E}">
        <p14:creationId xmlns:p14="http://schemas.microsoft.com/office/powerpoint/2010/main" val="88895246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B29C-F8EA-45A8-9609-3CE53C904F8A}"/>
              </a:ext>
            </a:extLst>
          </p:cNvPr>
          <p:cNvSpPr>
            <a:spLocks noGrp="1"/>
          </p:cNvSpPr>
          <p:nvPr>
            <p:ph type="ctrTitle"/>
          </p:nvPr>
        </p:nvSpPr>
        <p:spPr/>
        <p:txBody>
          <a:bodyPr/>
          <a:lstStyle/>
          <a:p>
            <a:r>
              <a:rPr lang="en-GB" dirty="0"/>
              <a:t>Power BI</a:t>
            </a:r>
            <a:br>
              <a:rPr lang="en-GB" dirty="0"/>
            </a:br>
            <a:r>
              <a:rPr lang="en-GB" dirty="0"/>
              <a:t>Power Platform PL-900</a:t>
            </a:r>
          </a:p>
        </p:txBody>
      </p:sp>
      <p:sp>
        <p:nvSpPr>
          <p:cNvPr id="3" name="Subtitle 2">
            <a:extLst>
              <a:ext uri="{FF2B5EF4-FFF2-40B4-BE49-F238E27FC236}">
                <a16:creationId xmlns:a16="http://schemas.microsoft.com/office/drawing/2014/main" id="{EFE2E057-4E88-4FF4-888E-A7FFD6C1BE7C}"/>
              </a:ext>
            </a:extLst>
          </p:cNvPr>
          <p:cNvSpPr>
            <a:spLocks noGrp="1"/>
          </p:cNvSpPr>
          <p:nvPr>
            <p:ph type="subTitle" idx="1"/>
          </p:nvPr>
        </p:nvSpPr>
        <p:spPr/>
        <p:txBody>
          <a:bodyPr>
            <a:normAutofit lnSpcReduction="10000"/>
          </a:bodyPr>
          <a:lstStyle/>
          <a:p>
            <a:r>
              <a:rPr lang="en-GB" dirty="0"/>
              <a:t>remote – online – WFH</a:t>
            </a:r>
          </a:p>
          <a:p>
            <a:r>
              <a:rPr lang="en-GB" dirty="0"/>
              <a:t>Wednesday 8</a:t>
            </a:r>
            <a:r>
              <a:rPr lang="en-GB" baseline="30000" dirty="0"/>
              <a:t>th</a:t>
            </a:r>
            <a:r>
              <a:rPr lang="en-GB" dirty="0"/>
              <a:t> April 2020 ; 18:00-20:00</a:t>
            </a:r>
          </a:p>
          <a:p>
            <a:r>
              <a:rPr lang="en-GB" dirty="0"/>
              <a:t>Presenter David Moss</a:t>
            </a:r>
          </a:p>
          <a:p>
            <a:r>
              <a:rPr lang="en-GB" dirty="0"/>
              <a:t>Head of Data &amp; AI @ </a:t>
            </a:r>
            <a:r>
              <a:rPr lang="en-GB" dirty="0" err="1"/>
              <a:t>Wottabyte</a:t>
            </a:r>
            <a:endParaRPr lang="en-GB" dirty="0"/>
          </a:p>
        </p:txBody>
      </p:sp>
    </p:spTree>
    <p:extLst>
      <p:ext uri="{BB962C8B-B14F-4D97-AF65-F5344CB8AC3E}">
        <p14:creationId xmlns:p14="http://schemas.microsoft.com/office/powerpoint/2010/main" val="199732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micorsoft power apps">
            <a:extLst>
              <a:ext uri="{FF2B5EF4-FFF2-40B4-BE49-F238E27FC236}">
                <a16:creationId xmlns:a16="http://schemas.microsoft.com/office/drawing/2014/main" id="{05794FAD-0629-43D7-8535-E2E4B1472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917" y="447289"/>
            <a:ext cx="5088164" cy="28650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E8E54A4-A640-4E03-9395-E9F261DE39C9}"/>
              </a:ext>
            </a:extLst>
          </p:cNvPr>
          <p:cNvPicPr>
            <a:picLocks noChangeAspect="1"/>
          </p:cNvPicPr>
          <p:nvPr/>
        </p:nvPicPr>
        <p:blipFill>
          <a:blip r:embed="rId3"/>
          <a:stretch>
            <a:fillRect/>
          </a:stretch>
        </p:blipFill>
        <p:spPr>
          <a:xfrm>
            <a:off x="2016426" y="2341984"/>
            <a:ext cx="8159147" cy="3146068"/>
          </a:xfrm>
          <a:prstGeom prst="rect">
            <a:avLst/>
          </a:prstGeom>
        </p:spPr>
      </p:pic>
    </p:spTree>
    <p:extLst>
      <p:ext uri="{BB962C8B-B14F-4D97-AF65-F5344CB8AC3E}">
        <p14:creationId xmlns:p14="http://schemas.microsoft.com/office/powerpoint/2010/main" val="41050286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40A9-6149-4D68-8790-24B9F73DEF3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F12BE917-3393-4C80-9B52-9F9284D23BD9}"/>
              </a:ext>
            </a:extLst>
          </p:cNvPr>
          <p:cNvSpPr>
            <a:spLocks noGrp="1"/>
          </p:cNvSpPr>
          <p:nvPr>
            <p:ph idx="1"/>
          </p:nvPr>
        </p:nvSpPr>
        <p:spPr/>
        <p:txBody>
          <a:bodyPr/>
          <a:lstStyle/>
          <a:p>
            <a:r>
              <a:rPr lang="en-GB" dirty="0"/>
              <a:t>5</a:t>
            </a:r>
            <a:r>
              <a:rPr lang="en-GB" baseline="30000" dirty="0"/>
              <a:t>th</a:t>
            </a:r>
            <a:r>
              <a:rPr lang="en-GB" dirty="0"/>
              <a:t> Feb: Intro Power Platform, PL-900, onboard, 1</a:t>
            </a:r>
            <a:r>
              <a:rPr lang="en-GB" baseline="30000" dirty="0"/>
              <a:t>st</a:t>
            </a:r>
            <a:r>
              <a:rPr lang="en-GB" dirty="0"/>
              <a:t> app &amp; CDS</a:t>
            </a:r>
          </a:p>
          <a:p>
            <a:r>
              <a:rPr lang="en-GB" dirty="0"/>
              <a:t>19</a:t>
            </a:r>
            <a:r>
              <a:rPr lang="en-GB" baseline="30000" dirty="0"/>
              <a:t>th</a:t>
            </a:r>
            <a:r>
              <a:rPr lang="en-GB" dirty="0"/>
              <a:t> Feb: Power Apps </a:t>
            </a:r>
          </a:p>
          <a:p>
            <a:r>
              <a:rPr lang="en-GB" dirty="0"/>
              <a:t>4</a:t>
            </a:r>
            <a:r>
              <a:rPr lang="en-GB" baseline="30000" dirty="0"/>
              <a:t>th</a:t>
            </a:r>
            <a:r>
              <a:rPr lang="en-GB" dirty="0"/>
              <a:t> March: Power Automate</a:t>
            </a:r>
          </a:p>
          <a:p>
            <a:r>
              <a:rPr lang="en-GB" dirty="0"/>
              <a:t>25</a:t>
            </a:r>
            <a:r>
              <a:rPr lang="en-GB" baseline="30000" dirty="0"/>
              <a:t>th</a:t>
            </a:r>
            <a:r>
              <a:rPr lang="en-GB" dirty="0"/>
              <a:t> March: Power BI</a:t>
            </a:r>
          </a:p>
          <a:p>
            <a:r>
              <a:rPr lang="en-GB" dirty="0"/>
              <a:t>8</a:t>
            </a:r>
            <a:r>
              <a:rPr lang="en-GB" baseline="30000" dirty="0"/>
              <a:t>th</a:t>
            </a:r>
            <a:r>
              <a:rPr lang="en-GB" dirty="0"/>
              <a:t> April: Power Platform summary; practice exam</a:t>
            </a:r>
          </a:p>
          <a:p>
            <a:endParaRPr lang="en-GB" dirty="0"/>
          </a:p>
          <a:p>
            <a:endParaRPr lang="en-GB" dirty="0"/>
          </a:p>
          <a:p>
            <a:endParaRPr lang="en-GB" dirty="0"/>
          </a:p>
        </p:txBody>
      </p:sp>
    </p:spTree>
    <p:extLst>
      <p:ext uri="{BB962C8B-B14F-4D97-AF65-F5344CB8AC3E}">
        <p14:creationId xmlns:p14="http://schemas.microsoft.com/office/powerpoint/2010/main" val="9431358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32724C-D643-4BB4-AA7A-A5965A7D96DF}"/>
              </a:ext>
            </a:extLst>
          </p:cNvPr>
          <p:cNvSpPr>
            <a:spLocks noGrp="1"/>
          </p:cNvSpPr>
          <p:nvPr>
            <p:ph type="title"/>
          </p:nvPr>
        </p:nvSpPr>
        <p:spPr>
          <a:xfrm>
            <a:off x="380033" y="-50242"/>
            <a:ext cx="6299429" cy="1040150"/>
          </a:xfrm>
        </p:spPr>
        <p:txBody>
          <a:bodyPr>
            <a:normAutofit/>
          </a:bodyPr>
          <a:lstStyle/>
          <a:p>
            <a:r>
              <a:rPr lang="en-US" dirty="0"/>
              <a:t>David Moss</a:t>
            </a:r>
          </a:p>
        </p:txBody>
      </p:sp>
      <p:pic>
        <p:nvPicPr>
          <p:cNvPr id="4" name="Picture Placeholder 9">
            <a:extLst>
              <a:ext uri="{FF2B5EF4-FFF2-40B4-BE49-F238E27FC236}">
                <a16:creationId xmlns:a16="http://schemas.microsoft.com/office/drawing/2014/main" id="{E3CFE768-7052-4C67-A52B-E140957770B9}"/>
              </a:ext>
            </a:extLst>
          </p:cNvPr>
          <p:cNvPicPr>
            <a:picLocks noChangeAspect="1"/>
          </p:cNvPicPr>
          <p:nvPr/>
        </p:nvPicPr>
        <p:blipFill>
          <a:blip r:embed="rId3" cstate="print">
            <a:extLst>
              <a:ext uri="{28A0092B-C50C-407E-A947-70E740481C1C}">
                <a14:useLocalDpi xmlns:a14="http://schemas.microsoft.com/office/drawing/2010/main" val="0"/>
              </a:ext>
            </a:extLst>
          </a:blip>
          <a:srcRect l="12500" r="12500"/>
          <a:stretch>
            <a:fillRect/>
          </a:stretch>
        </p:blipFill>
        <p:spPr>
          <a:xfrm rot="5400000">
            <a:off x="380033" y="1055676"/>
            <a:ext cx="2671005" cy="2671004"/>
          </a:xfrm>
          <a:prstGeom prst="rect">
            <a:avLst/>
          </a:prstGeom>
          <a:solidFill>
            <a:schemeClr val="bg2">
              <a:lumMod val="95000"/>
            </a:schemeClr>
          </a:solidFill>
        </p:spPr>
      </p:pic>
      <p:sp>
        <p:nvSpPr>
          <p:cNvPr id="5" name="Text Placeholder 4">
            <a:extLst>
              <a:ext uri="{FF2B5EF4-FFF2-40B4-BE49-F238E27FC236}">
                <a16:creationId xmlns:a16="http://schemas.microsoft.com/office/drawing/2014/main" id="{1EB93BA3-C19D-47E0-B190-767E3C9B80C3}"/>
              </a:ext>
            </a:extLst>
          </p:cNvPr>
          <p:cNvSpPr txBox="1">
            <a:spLocks/>
          </p:cNvSpPr>
          <p:nvPr/>
        </p:nvSpPr>
        <p:spPr>
          <a:xfrm>
            <a:off x="3914768" y="469833"/>
            <a:ext cx="8277233" cy="615434"/>
          </a:xfrm>
          <a:prstGeom prst="rect">
            <a:avLst/>
          </a:prstGeom>
        </p:spPr>
        <p:txBody>
          <a:bodyPr vert="horz" lIns="91427" tIns="45713" rIns="91427" bIns="45713"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136" b="1" dirty="0">
                <a:gradFill>
                  <a:gsLst>
                    <a:gs pos="1250">
                      <a:schemeClr val="tx1"/>
                    </a:gs>
                    <a:gs pos="99000">
                      <a:schemeClr val="tx1"/>
                    </a:gs>
                  </a:gsLst>
                  <a:lin ang="5400000" scaled="0"/>
                </a:gradFill>
                <a:latin typeface="+mj-lt"/>
              </a:rPr>
              <a:t>Azure AI &amp; BI, D365 &amp; Power Platform Solutions</a:t>
            </a:r>
          </a:p>
        </p:txBody>
      </p:sp>
      <p:sp>
        <p:nvSpPr>
          <p:cNvPr id="6" name="Text Placeholder 4">
            <a:extLst>
              <a:ext uri="{FF2B5EF4-FFF2-40B4-BE49-F238E27FC236}">
                <a16:creationId xmlns:a16="http://schemas.microsoft.com/office/drawing/2014/main" id="{68EB9907-C38A-4B51-A744-E6EAFD3D0926}"/>
              </a:ext>
            </a:extLst>
          </p:cNvPr>
          <p:cNvSpPr txBox="1">
            <a:spLocks/>
          </p:cNvSpPr>
          <p:nvPr/>
        </p:nvSpPr>
        <p:spPr>
          <a:xfrm>
            <a:off x="3914767" y="1000573"/>
            <a:ext cx="7137343" cy="1011889"/>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t>Delivering end to end Azure AI &amp; BI hybrid solutions with a passion for D365, Power Platform &amp; Power BI reports across IoT, e-commerce, </a:t>
            </a:r>
            <a:r>
              <a:rPr lang="en-US" sz="1961" dirty="0" err="1"/>
              <a:t>telcos</a:t>
            </a:r>
            <a:r>
              <a:rPr lang="en-US" sz="1961" dirty="0"/>
              <a:t>, fintech &amp; manufacturing verticals.</a:t>
            </a:r>
          </a:p>
        </p:txBody>
      </p:sp>
      <p:sp>
        <p:nvSpPr>
          <p:cNvPr id="7" name="Text Placeholder 4">
            <a:extLst>
              <a:ext uri="{FF2B5EF4-FFF2-40B4-BE49-F238E27FC236}">
                <a16:creationId xmlns:a16="http://schemas.microsoft.com/office/drawing/2014/main" id="{A6109DE3-C049-4AAC-B8D8-4FACA53B1C7E}"/>
              </a:ext>
            </a:extLst>
          </p:cNvPr>
          <p:cNvSpPr txBox="1">
            <a:spLocks/>
          </p:cNvSpPr>
          <p:nvPr/>
        </p:nvSpPr>
        <p:spPr>
          <a:xfrm>
            <a:off x="3914767" y="2107753"/>
            <a:ext cx="7137343" cy="624016"/>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136" b="1" dirty="0"/>
              <a:t>MVP Data Platform</a:t>
            </a:r>
          </a:p>
        </p:txBody>
      </p:sp>
      <p:sp>
        <p:nvSpPr>
          <p:cNvPr id="8" name="Text Placeholder 4">
            <a:extLst>
              <a:ext uri="{FF2B5EF4-FFF2-40B4-BE49-F238E27FC236}">
                <a16:creationId xmlns:a16="http://schemas.microsoft.com/office/drawing/2014/main" id="{15B05F50-68A3-40F4-85D2-5100D4AAE0D9}"/>
              </a:ext>
            </a:extLst>
          </p:cNvPr>
          <p:cNvSpPr txBox="1">
            <a:spLocks/>
          </p:cNvSpPr>
          <p:nvPr/>
        </p:nvSpPr>
        <p:spPr>
          <a:xfrm>
            <a:off x="3914767" y="3726680"/>
            <a:ext cx="7137343" cy="624016"/>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136" b="1" dirty="0"/>
              <a:t>ACMA, CGMA Accountant</a:t>
            </a:r>
          </a:p>
        </p:txBody>
      </p:sp>
      <p:sp>
        <p:nvSpPr>
          <p:cNvPr id="9" name="Text Placeholder 4">
            <a:extLst>
              <a:ext uri="{FF2B5EF4-FFF2-40B4-BE49-F238E27FC236}">
                <a16:creationId xmlns:a16="http://schemas.microsoft.com/office/drawing/2014/main" id="{CA08723E-FB93-4B41-A48A-CA0D5FF2F8A7}"/>
              </a:ext>
            </a:extLst>
          </p:cNvPr>
          <p:cNvSpPr txBox="1">
            <a:spLocks/>
          </p:cNvSpPr>
          <p:nvPr/>
        </p:nvSpPr>
        <p:spPr>
          <a:xfrm>
            <a:off x="3914767" y="2606752"/>
            <a:ext cx="7137343" cy="1039583"/>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t>Since 2017 awarded MVP for my community contributions.</a:t>
            </a:r>
          </a:p>
          <a:p>
            <a:r>
              <a:rPr lang="en-US" sz="1765" dirty="0"/>
              <a:t>Leader of Power BI meetup user groups in London and Manchester.</a:t>
            </a:r>
          </a:p>
          <a:p>
            <a:r>
              <a:rPr lang="en-US" sz="1765" dirty="0"/>
              <a:t>Community &amp; conference presenter.</a:t>
            </a:r>
          </a:p>
        </p:txBody>
      </p:sp>
      <p:pic>
        <p:nvPicPr>
          <p:cNvPr id="10" name="Picture 9">
            <a:extLst>
              <a:ext uri="{FF2B5EF4-FFF2-40B4-BE49-F238E27FC236}">
                <a16:creationId xmlns:a16="http://schemas.microsoft.com/office/drawing/2014/main" id="{9DEC89B9-AD81-48DD-97B3-4118D7ACE2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033" y="4476650"/>
            <a:ext cx="484401" cy="484401"/>
          </a:xfrm>
          <a:prstGeom prst="rect">
            <a:avLst/>
          </a:prstGeom>
        </p:spPr>
      </p:pic>
      <p:pic>
        <p:nvPicPr>
          <p:cNvPr id="11" name="Picture 10">
            <a:extLst>
              <a:ext uri="{FF2B5EF4-FFF2-40B4-BE49-F238E27FC236}">
                <a16:creationId xmlns:a16="http://schemas.microsoft.com/office/drawing/2014/main" id="{8D317B20-5F05-4B4D-A402-6A13400607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713" y="5013578"/>
            <a:ext cx="485721" cy="485721"/>
          </a:xfrm>
          <a:prstGeom prst="rect">
            <a:avLst/>
          </a:prstGeom>
        </p:spPr>
      </p:pic>
      <p:sp>
        <p:nvSpPr>
          <p:cNvPr id="12" name="TextBox 11">
            <a:extLst>
              <a:ext uri="{FF2B5EF4-FFF2-40B4-BE49-F238E27FC236}">
                <a16:creationId xmlns:a16="http://schemas.microsoft.com/office/drawing/2014/main" id="{3901E8E8-9942-4E4A-BE0D-DAEA0B7331F1}"/>
              </a:ext>
            </a:extLst>
          </p:cNvPr>
          <p:cNvSpPr txBox="1"/>
          <p:nvPr/>
        </p:nvSpPr>
        <p:spPr>
          <a:xfrm>
            <a:off x="889333" y="3915520"/>
            <a:ext cx="2009429" cy="561131"/>
          </a:xfrm>
          <a:prstGeom prst="rect">
            <a:avLst/>
          </a:prstGeom>
          <a:noFill/>
        </p:spPr>
        <p:txBody>
          <a:bodyPr wrap="square" lIns="179259" tIns="143407" rIns="179259" bIns="143407" rtlCol="0">
            <a:spAutoFit/>
          </a:bodyPr>
          <a:lstStyle/>
          <a:p>
            <a:pPr>
              <a:lnSpc>
                <a:spcPct val="90000"/>
              </a:lnSpc>
              <a:spcAft>
                <a:spcPts val="588"/>
              </a:spcAft>
            </a:pPr>
            <a:r>
              <a:rPr lang="en-GB" sz="1961" b="1" dirty="0"/>
              <a:t>@</a:t>
            </a:r>
            <a:r>
              <a:rPr lang="en-GB" sz="1961" b="1" dirty="0" err="1"/>
              <a:t>wottabyte</a:t>
            </a:r>
            <a:endParaRPr lang="en-GB" sz="1961" b="1" dirty="0"/>
          </a:p>
        </p:txBody>
      </p:sp>
      <p:sp>
        <p:nvSpPr>
          <p:cNvPr id="13" name="TextBox 12">
            <a:extLst>
              <a:ext uri="{FF2B5EF4-FFF2-40B4-BE49-F238E27FC236}">
                <a16:creationId xmlns:a16="http://schemas.microsoft.com/office/drawing/2014/main" id="{82B37678-29EE-4CD8-BCD9-95181AB884CF}"/>
              </a:ext>
            </a:extLst>
          </p:cNvPr>
          <p:cNvSpPr txBox="1"/>
          <p:nvPr/>
        </p:nvSpPr>
        <p:spPr>
          <a:xfrm>
            <a:off x="889332" y="4459887"/>
            <a:ext cx="2009429" cy="561131"/>
          </a:xfrm>
          <a:prstGeom prst="rect">
            <a:avLst/>
          </a:prstGeom>
          <a:noFill/>
        </p:spPr>
        <p:txBody>
          <a:bodyPr wrap="square" lIns="179259" tIns="143407" rIns="179259" bIns="143407" rtlCol="0">
            <a:spAutoFit/>
          </a:bodyPr>
          <a:lstStyle/>
          <a:p>
            <a:pPr>
              <a:lnSpc>
                <a:spcPct val="90000"/>
              </a:lnSpc>
              <a:spcAft>
                <a:spcPts val="588"/>
              </a:spcAft>
            </a:pPr>
            <a:r>
              <a:rPr lang="en-GB" sz="1961" b="1" dirty="0" err="1"/>
              <a:t>wottabyte</a:t>
            </a:r>
            <a:endParaRPr lang="en-GB" sz="1961" b="1" dirty="0"/>
          </a:p>
        </p:txBody>
      </p:sp>
      <p:sp>
        <p:nvSpPr>
          <p:cNvPr id="14" name="TextBox 13">
            <a:extLst>
              <a:ext uri="{FF2B5EF4-FFF2-40B4-BE49-F238E27FC236}">
                <a16:creationId xmlns:a16="http://schemas.microsoft.com/office/drawing/2014/main" id="{2E072817-DA4F-4E66-B893-14EC2A442627}"/>
              </a:ext>
            </a:extLst>
          </p:cNvPr>
          <p:cNvSpPr txBox="1"/>
          <p:nvPr/>
        </p:nvSpPr>
        <p:spPr>
          <a:xfrm>
            <a:off x="889332" y="5013578"/>
            <a:ext cx="2860269" cy="561131"/>
          </a:xfrm>
          <a:prstGeom prst="rect">
            <a:avLst/>
          </a:prstGeom>
          <a:noFill/>
        </p:spPr>
        <p:txBody>
          <a:bodyPr wrap="square" lIns="179259" tIns="143407" rIns="179259" bIns="143407" rtlCol="0">
            <a:spAutoFit/>
          </a:bodyPr>
          <a:lstStyle/>
          <a:p>
            <a:pPr>
              <a:lnSpc>
                <a:spcPct val="90000"/>
              </a:lnSpc>
              <a:spcAft>
                <a:spcPts val="588"/>
              </a:spcAft>
            </a:pPr>
            <a:r>
              <a:rPr lang="en-GB" sz="1961" b="1" dirty="0"/>
              <a:t>www.wottabyte.com</a:t>
            </a:r>
          </a:p>
        </p:txBody>
      </p:sp>
      <p:pic>
        <p:nvPicPr>
          <p:cNvPr id="18" name="Picture 17">
            <a:extLst>
              <a:ext uri="{FF2B5EF4-FFF2-40B4-BE49-F238E27FC236}">
                <a16:creationId xmlns:a16="http://schemas.microsoft.com/office/drawing/2014/main" id="{CD5310B0-C3BC-4AF5-8CC1-7B3632652C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1646" y="5643369"/>
            <a:ext cx="1846023" cy="744800"/>
          </a:xfrm>
          <a:prstGeom prst="rect">
            <a:avLst/>
          </a:prstGeom>
        </p:spPr>
      </p:pic>
      <p:pic>
        <p:nvPicPr>
          <p:cNvPr id="19" name="Picture 18">
            <a:extLst>
              <a:ext uri="{FF2B5EF4-FFF2-40B4-BE49-F238E27FC236}">
                <a16:creationId xmlns:a16="http://schemas.microsoft.com/office/drawing/2014/main" id="{2828EA82-4C23-402D-BC52-87073512BE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0033" y="3939724"/>
            <a:ext cx="484401" cy="484401"/>
          </a:xfrm>
          <a:prstGeom prst="rect">
            <a:avLst/>
          </a:prstGeom>
        </p:spPr>
      </p:pic>
      <p:sp>
        <p:nvSpPr>
          <p:cNvPr id="37" name="Text Placeholder 4">
            <a:extLst>
              <a:ext uri="{FF2B5EF4-FFF2-40B4-BE49-F238E27FC236}">
                <a16:creationId xmlns:a16="http://schemas.microsoft.com/office/drawing/2014/main" id="{86A5EC11-84BB-4DA9-956B-225446E753B5}"/>
              </a:ext>
            </a:extLst>
          </p:cNvPr>
          <p:cNvSpPr txBox="1">
            <a:spLocks/>
          </p:cNvSpPr>
          <p:nvPr/>
        </p:nvSpPr>
        <p:spPr>
          <a:xfrm>
            <a:off x="3918718" y="4240624"/>
            <a:ext cx="7137343" cy="995657"/>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t>A qualified ACMA accountant all my career which keeps me commercially aware &amp; business facing partner on D365 F&amp;O projects.</a:t>
            </a:r>
          </a:p>
        </p:txBody>
      </p:sp>
      <p:pic>
        <p:nvPicPr>
          <p:cNvPr id="15" name="Picture 14">
            <a:extLst>
              <a:ext uri="{FF2B5EF4-FFF2-40B4-BE49-F238E27FC236}">
                <a16:creationId xmlns:a16="http://schemas.microsoft.com/office/drawing/2014/main" id="{5EAF46D3-67E7-4A14-A6C2-9553A5A632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3029" y="5457760"/>
            <a:ext cx="1748578" cy="1288075"/>
          </a:xfrm>
          <a:prstGeom prst="rect">
            <a:avLst/>
          </a:prstGeom>
        </p:spPr>
      </p:pic>
      <p:pic>
        <p:nvPicPr>
          <p:cNvPr id="22" name="Content Placeholder 4">
            <a:extLst>
              <a:ext uri="{FF2B5EF4-FFF2-40B4-BE49-F238E27FC236}">
                <a16:creationId xmlns:a16="http://schemas.microsoft.com/office/drawing/2014/main" id="{6383276B-F85E-41A7-B399-1B99C142BA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761" y="5587900"/>
            <a:ext cx="3410571" cy="1125573"/>
          </a:xfrm>
          <a:prstGeom prst="rect">
            <a:avLst/>
          </a:prstGeom>
        </p:spPr>
      </p:pic>
      <p:pic>
        <p:nvPicPr>
          <p:cNvPr id="17" name="Picture 16">
            <a:extLst>
              <a:ext uri="{FF2B5EF4-FFF2-40B4-BE49-F238E27FC236}">
                <a16:creationId xmlns:a16="http://schemas.microsoft.com/office/drawing/2014/main" id="{93F84371-5376-49D7-8DCE-67DC16D696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7644" y="5414227"/>
            <a:ext cx="1325691" cy="1331609"/>
          </a:xfrm>
          <a:prstGeom prst="rect">
            <a:avLst/>
          </a:prstGeom>
        </p:spPr>
      </p:pic>
    </p:spTree>
    <p:extLst>
      <p:ext uri="{BB962C8B-B14F-4D97-AF65-F5344CB8AC3E}">
        <p14:creationId xmlns:p14="http://schemas.microsoft.com/office/powerpoint/2010/main" val="1890006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664A-2B15-4E8B-8372-930F8C14148D}"/>
              </a:ext>
            </a:extLst>
          </p:cNvPr>
          <p:cNvSpPr>
            <a:spLocks noGrp="1"/>
          </p:cNvSpPr>
          <p:nvPr>
            <p:ph type="title"/>
          </p:nvPr>
        </p:nvSpPr>
        <p:spPr/>
        <p:txBody>
          <a:bodyPr/>
          <a:lstStyle/>
          <a:p>
            <a:r>
              <a:rPr lang="en-GB" dirty="0"/>
              <a:t>Todays agenda</a:t>
            </a:r>
          </a:p>
        </p:txBody>
      </p:sp>
      <p:sp>
        <p:nvSpPr>
          <p:cNvPr id="3" name="Content Placeholder 2">
            <a:extLst>
              <a:ext uri="{FF2B5EF4-FFF2-40B4-BE49-F238E27FC236}">
                <a16:creationId xmlns:a16="http://schemas.microsoft.com/office/drawing/2014/main" id="{49E30283-8552-4020-8866-A33DFFC9CC4C}"/>
              </a:ext>
            </a:extLst>
          </p:cNvPr>
          <p:cNvSpPr>
            <a:spLocks noGrp="1"/>
          </p:cNvSpPr>
          <p:nvPr>
            <p:ph idx="1"/>
          </p:nvPr>
        </p:nvSpPr>
        <p:spPr/>
        <p:txBody>
          <a:bodyPr>
            <a:normAutofit fontScale="92500" lnSpcReduction="20000"/>
          </a:bodyPr>
          <a:lstStyle/>
          <a:p>
            <a:r>
              <a:rPr lang="en-GB" dirty="0"/>
              <a:t>Why we are here PL-900 certification</a:t>
            </a:r>
          </a:p>
          <a:p>
            <a:r>
              <a:rPr lang="en-GB" dirty="0"/>
              <a:t>3 quick exam questions to test audience.</a:t>
            </a:r>
          </a:p>
          <a:p>
            <a:r>
              <a:rPr lang="en-GB" dirty="0"/>
              <a:t>Book exam remote sitting proctor</a:t>
            </a:r>
          </a:p>
          <a:p>
            <a:r>
              <a:rPr lang="en-GB" dirty="0"/>
              <a:t>Exam technique, timing, review.</a:t>
            </a:r>
          </a:p>
          <a:p>
            <a:r>
              <a:rPr lang="en-GB" dirty="0"/>
              <a:t>Power Apps revision</a:t>
            </a:r>
          </a:p>
          <a:p>
            <a:r>
              <a:rPr lang="en-GB" dirty="0"/>
              <a:t>Power Automate revision </a:t>
            </a:r>
          </a:p>
          <a:p>
            <a:r>
              <a:rPr lang="en-GB" dirty="0"/>
              <a:t>Power BI revision</a:t>
            </a:r>
          </a:p>
          <a:p>
            <a:r>
              <a:rPr lang="en-GB" dirty="0"/>
              <a:t>Power Platform administration features; DLP, security, admin</a:t>
            </a:r>
          </a:p>
          <a:p>
            <a:r>
              <a:rPr lang="en-GB" dirty="0"/>
              <a:t>Power Platform &amp; integration with M365 suite.</a:t>
            </a:r>
          </a:p>
          <a:p>
            <a:r>
              <a:rPr lang="en-GB" dirty="0"/>
              <a:t>What is next MB-200 path or Power BI advanced ?</a:t>
            </a:r>
          </a:p>
          <a:p>
            <a:endParaRPr lang="en-GB" dirty="0"/>
          </a:p>
        </p:txBody>
      </p:sp>
    </p:spTree>
    <p:extLst>
      <p:ext uri="{BB962C8B-B14F-4D97-AF65-F5344CB8AC3E}">
        <p14:creationId xmlns:p14="http://schemas.microsoft.com/office/powerpoint/2010/main" val="346714253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772A3-F513-48B8-AB5A-8030EE458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943"/>
            <a:ext cx="12192000" cy="6504114"/>
          </a:xfrm>
          <a:prstGeom prst="rect">
            <a:avLst/>
          </a:prstGeom>
        </p:spPr>
      </p:pic>
    </p:spTree>
    <p:extLst>
      <p:ext uri="{BB962C8B-B14F-4D97-AF65-F5344CB8AC3E}">
        <p14:creationId xmlns:p14="http://schemas.microsoft.com/office/powerpoint/2010/main" val="26117566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02FD6-9B1F-4A98-A6ED-107920183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49"/>
            <a:ext cx="12192000" cy="6665301"/>
          </a:xfrm>
          <a:prstGeom prst="rect">
            <a:avLst/>
          </a:prstGeom>
        </p:spPr>
      </p:pic>
      <p:sp>
        <p:nvSpPr>
          <p:cNvPr id="4" name="TextBox 3">
            <a:extLst>
              <a:ext uri="{FF2B5EF4-FFF2-40B4-BE49-F238E27FC236}">
                <a16:creationId xmlns:a16="http://schemas.microsoft.com/office/drawing/2014/main" id="{2968BB62-5941-4DFA-A4D9-48B98C11A2D8}"/>
              </a:ext>
            </a:extLst>
          </p:cNvPr>
          <p:cNvSpPr txBox="1"/>
          <p:nvPr/>
        </p:nvSpPr>
        <p:spPr>
          <a:xfrm>
            <a:off x="536406" y="4144813"/>
            <a:ext cx="10306975" cy="369332"/>
          </a:xfrm>
          <a:prstGeom prst="rect">
            <a:avLst/>
          </a:prstGeom>
          <a:noFill/>
        </p:spPr>
        <p:txBody>
          <a:bodyPr wrap="square" rtlCol="0">
            <a:spAutoFit/>
          </a:bodyPr>
          <a:lstStyle/>
          <a:p>
            <a:r>
              <a:rPr lang="en-GB" dirty="0">
                <a:hlinkClick r:id="rId3"/>
              </a:rPr>
              <a:t>https://docs.microsoft.com/en-us/learn/certifications/exams/pl-900</a:t>
            </a:r>
            <a:endParaRPr lang="en-GB" dirty="0"/>
          </a:p>
        </p:txBody>
      </p:sp>
    </p:spTree>
    <p:extLst>
      <p:ext uri="{BB962C8B-B14F-4D97-AF65-F5344CB8AC3E}">
        <p14:creationId xmlns:p14="http://schemas.microsoft.com/office/powerpoint/2010/main" val="36664413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9E9E8-0CDA-4B60-B832-FE0D13409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718"/>
            <a:ext cx="12192000" cy="6374563"/>
          </a:xfrm>
          <a:prstGeom prst="rect">
            <a:avLst/>
          </a:prstGeom>
        </p:spPr>
      </p:pic>
      <p:sp>
        <p:nvSpPr>
          <p:cNvPr id="2" name="TextBox 1">
            <a:extLst>
              <a:ext uri="{FF2B5EF4-FFF2-40B4-BE49-F238E27FC236}">
                <a16:creationId xmlns:a16="http://schemas.microsoft.com/office/drawing/2014/main" id="{3535379C-183B-44F5-B08A-944104AACC59}"/>
              </a:ext>
            </a:extLst>
          </p:cNvPr>
          <p:cNvSpPr txBox="1"/>
          <p:nvPr/>
        </p:nvSpPr>
        <p:spPr>
          <a:xfrm>
            <a:off x="414216" y="1875692"/>
            <a:ext cx="687754" cy="646331"/>
          </a:xfrm>
          <a:prstGeom prst="rect">
            <a:avLst/>
          </a:prstGeom>
          <a:noFill/>
        </p:spPr>
        <p:txBody>
          <a:bodyPr wrap="square" rtlCol="0">
            <a:spAutoFit/>
          </a:bodyPr>
          <a:lstStyle/>
          <a:p>
            <a:r>
              <a:rPr lang="en-GB" sz="3600" dirty="0">
                <a:solidFill>
                  <a:srgbClr val="FF0000"/>
                </a:solidFill>
              </a:rPr>
              <a:t>36</a:t>
            </a:r>
          </a:p>
        </p:txBody>
      </p:sp>
      <p:sp>
        <p:nvSpPr>
          <p:cNvPr id="4" name="TextBox 3">
            <a:extLst>
              <a:ext uri="{FF2B5EF4-FFF2-40B4-BE49-F238E27FC236}">
                <a16:creationId xmlns:a16="http://schemas.microsoft.com/office/drawing/2014/main" id="{9FCF418C-F648-464F-A53D-B134D3D7783E}"/>
              </a:ext>
            </a:extLst>
          </p:cNvPr>
          <p:cNvSpPr txBox="1"/>
          <p:nvPr/>
        </p:nvSpPr>
        <p:spPr>
          <a:xfrm>
            <a:off x="4216400" y="3966307"/>
            <a:ext cx="687754" cy="646331"/>
          </a:xfrm>
          <a:prstGeom prst="rect">
            <a:avLst/>
          </a:prstGeom>
          <a:noFill/>
        </p:spPr>
        <p:txBody>
          <a:bodyPr wrap="square" rtlCol="0">
            <a:spAutoFit/>
          </a:bodyPr>
          <a:lstStyle/>
          <a:p>
            <a:r>
              <a:rPr lang="en-GB" sz="3600" dirty="0">
                <a:solidFill>
                  <a:srgbClr val="FF0000"/>
                </a:solidFill>
              </a:rPr>
              <a:t>60</a:t>
            </a:r>
          </a:p>
        </p:txBody>
      </p:sp>
    </p:spTree>
    <p:extLst>
      <p:ext uri="{BB962C8B-B14F-4D97-AF65-F5344CB8AC3E}">
        <p14:creationId xmlns:p14="http://schemas.microsoft.com/office/powerpoint/2010/main" val="20670305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ECB1-505B-4B9B-BCCF-7802D222212E}"/>
              </a:ext>
            </a:extLst>
          </p:cNvPr>
          <p:cNvSpPr>
            <a:spLocks noGrp="1"/>
          </p:cNvSpPr>
          <p:nvPr>
            <p:ph type="title"/>
          </p:nvPr>
        </p:nvSpPr>
        <p:spPr>
          <a:xfrm>
            <a:off x="838200" y="365125"/>
            <a:ext cx="10515600" cy="830629"/>
          </a:xfrm>
        </p:spPr>
        <p:txBody>
          <a:bodyPr/>
          <a:lstStyle/>
          <a:p>
            <a:r>
              <a:rPr lang="en-GB" dirty="0"/>
              <a:t>3 exam style questions</a:t>
            </a:r>
          </a:p>
        </p:txBody>
      </p:sp>
      <p:sp>
        <p:nvSpPr>
          <p:cNvPr id="3" name="Content Placeholder 2">
            <a:extLst>
              <a:ext uri="{FF2B5EF4-FFF2-40B4-BE49-F238E27FC236}">
                <a16:creationId xmlns:a16="http://schemas.microsoft.com/office/drawing/2014/main" id="{9BFDB359-0751-4C78-B208-CD9C7A9A58B4}"/>
              </a:ext>
            </a:extLst>
          </p:cNvPr>
          <p:cNvSpPr>
            <a:spLocks noGrp="1"/>
          </p:cNvSpPr>
          <p:nvPr>
            <p:ph idx="1"/>
          </p:nvPr>
        </p:nvSpPr>
        <p:spPr/>
        <p:txBody>
          <a:bodyPr/>
          <a:lstStyle/>
          <a:p>
            <a:pPr marL="0" indent="0">
              <a:buNone/>
            </a:pPr>
            <a:endParaRPr lang="en-GB" dirty="0"/>
          </a:p>
          <a:p>
            <a:r>
              <a:rPr lang="en-GB" dirty="0"/>
              <a:t>In WB browser </a:t>
            </a:r>
            <a:r>
              <a:rPr lang="en-GB" dirty="0">
                <a:hlinkClick r:id="rId2"/>
              </a:rPr>
              <a:t>https://www.mentimeter.com/app</a:t>
            </a:r>
            <a:endParaRPr lang="en-GB" dirty="0"/>
          </a:p>
          <a:p>
            <a:r>
              <a:rPr lang="en-GB" dirty="0"/>
              <a:t>Do quiz 3a</a:t>
            </a:r>
          </a:p>
          <a:p>
            <a:pPr marL="0" indent="0">
              <a:buNone/>
            </a:pPr>
            <a:endParaRPr lang="en-GB" dirty="0"/>
          </a:p>
        </p:txBody>
      </p:sp>
    </p:spTree>
    <p:extLst>
      <p:ext uri="{BB962C8B-B14F-4D97-AF65-F5344CB8AC3E}">
        <p14:creationId xmlns:p14="http://schemas.microsoft.com/office/powerpoint/2010/main" val="29084778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BC38-49B1-43C9-91E9-2972C290C4EA}"/>
              </a:ext>
            </a:extLst>
          </p:cNvPr>
          <p:cNvSpPr>
            <a:spLocks noGrp="1"/>
          </p:cNvSpPr>
          <p:nvPr>
            <p:ph type="title"/>
          </p:nvPr>
        </p:nvSpPr>
        <p:spPr>
          <a:xfrm>
            <a:off x="838200" y="365126"/>
            <a:ext cx="10515600" cy="726828"/>
          </a:xfrm>
        </p:spPr>
        <p:txBody>
          <a:bodyPr/>
          <a:lstStyle/>
          <a:p>
            <a:r>
              <a:rPr lang="en-GB" dirty="0"/>
              <a:t>Exam process PL-900</a:t>
            </a:r>
          </a:p>
        </p:txBody>
      </p:sp>
      <p:sp>
        <p:nvSpPr>
          <p:cNvPr id="3" name="Content Placeholder 2">
            <a:extLst>
              <a:ext uri="{FF2B5EF4-FFF2-40B4-BE49-F238E27FC236}">
                <a16:creationId xmlns:a16="http://schemas.microsoft.com/office/drawing/2014/main" id="{267B5216-B8E4-49CE-9B51-338B02763B8F}"/>
              </a:ext>
            </a:extLst>
          </p:cNvPr>
          <p:cNvSpPr>
            <a:spLocks noGrp="1"/>
          </p:cNvSpPr>
          <p:nvPr>
            <p:ph idx="1"/>
          </p:nvPr>
        </p:nvSpPr>
        <p:spPr>
          <a:xfrm>
            <a:off x="838200" y="1198485"/>
            <a:ext cx="10515600" cy="4978477"/>
          </a:xfrm>
        </p:spPr>
        <p:txBody>
          <a:bodyPr>
            <a:normAutofit lnSpcReduction="10000"/>
          </a:bodyPr>
          <a:lstStyle/>
          <a:p>
            <a:r>
              <a:rPr lang="en-GB" dirty="0"/>
              <a:t>Register : exam centre or remote</a:t>
            </a:r>
          </a:p>
          <a:p>
            <a:r>
              <a:rPr lang="en-GB" dirty="0">
                <a:hlinkClick r:id="rId2"/>
              </a:rPr>
              <a:t>https://docs.microsoft.com/en-gb/learn/certifications/online-exams</a:t>
            </a:r>
            <a:endParaRPr lang="en-GB" dirty="0"/>
          </a:p>
          <a:p>
            <a:r>
              <a:rPr lang="en-GB" dirty="0"/>
              <a:t>Remote : login, wait, passport, clean environment, stress, proctor watching (big brother), do not leave camera, no noise, no disturbance else failed.</a:t>
            </a:r>
          </a:p>
          <a:p>
            <a:r>
              <a:rPr lang="en-GB" dirty="0"/>
              <a:t>Start your level of ability ?</a:t>
            </a:r>
          </a:p>
          <a:p>
            <a:r>
              <a:rPr lang="en-GB" dirty="0"/>
              <a:t>Timing, countdown, Question types, Review</a:t>
            </a:r>
          </a:p>
          <a:p>
            <a:r>
              <a:rPr lang="en-GB" dirty="0"/>
              <a:t>Sections, Case Studies &amp; Labs.</a:t>
            </a:r>
          </a:p>
          <a:p>
            <a:r>
              <a:rPr lang="en-GB" dirty="0"/>
              <a:t>PL-900 only multi choice questions. Could change.</a:t>
            </a:r>
          </a:p>
          <a:p>
            <a:r>
              <a:rPr lang="en-GB" dirty="0">
                <a:hlinkClick r:id="rId3"/>
              </a:rPr>
              <a:t>https://www.microsoft.com/en-us/learning/certification-exams.aspx</a:t>
            </a:r>
            <a:endParaRPr lang="en-GB" dirty="0"/>
          </a:p>
          <a:p>
            <a:r>
              <a:rPr lang="en-GB" dirty="0"/>
              <a:t>Watch 1</a:t>
            </a:r>
            <a:r>
              <a:rPr lang="en-GB" baseline="30000" dirty="0"/>
              <a:t>st</a:t>
            </a:r>
            <a:r>
              <a:rPr lang="en-GB" dirty="0"/>
              <a:t> few videos as a live demo of question types</a:t>
            </a:r>
          </a:p>
        </p:txBody>
      </p:sp>
    </p:spTree>
    <p:extLst>
      <p:ext uri="{BB962C8B-B14F-4D97-AF65-F5344CB8AC3E}">
        <p14:creationId xmlns:p14="http://schemas.microsoft.com/office/powerpoint/2010/main" val="7452901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9494-875E-4662-A432-6418A3EFEF87}"/>
              </a:ext>
            </a:extLst>
          </p:cNvPr>
          <p:cNvSpPr>
            <a:spLocks noGrp="1"/>
          </p:cNvSpPr>
          <p:nvPr>
            <p:ph type="title"/>
          </p:nvPr>
        </p:nvSpPr>
        <p:spPr/>
        <p:txBody>
          <a:bodyPr/>
          <a:lstStyle/>
          <a:p>
            <a:r>
              <a:rPr lang="en-GB" dirty="0"/>
              <a:t>Power Apps</a:t>
            </a:r>
          </a:p>
        </p:txBody>
      </p:sp>
      <p:sp>
        <p:nvSpPr>
          <p:cNvPr id="3" name="Content Placeholder 2">
            <a:extLst>
              <a:ext uri="{FF2B5EF4-FFF2-40B4-BE49-F238E27FC236}">
                <a16:creationId xmlns:a16="http://schemas.microsoft.com/office/drawing/2014/main" id="{F46FB087-45EC-4A8F-9353-E5E937CC44B9}"/>
              </a:ext>
            </a:extLst>
          </p:cNvPr>
          <p:cNvSpPr>
            <a:spLocks noGrp="1"/>
          </p:cNvSpPr>
          <p:nvPr>
            <p:ph idx="1"/>
          </p:nvPr>
        </p:nvSpPr>
        <p:spPr/>
        <p:txBody>
          <a:bodyPr/>
          <a:lstStyle/>
          <a:p>
            <a:r>
              <a:rPr lang="en-GB" dirty="0" err="1"/>
              <a:t>Goto</a:t>
            </a:r>
            <a:r>
              <a:rPr lang="en-GB" dirty="0"/>
              <a:t> slide 14</a:t>
            </a:r>
          </a:p>
        </p:txBody>
      </p:sp>
    </p:spTree>
    <p:extLst>
      <p:ext uri="{BB962C8B-B14F-4D97-AF65-F5344CB8AC3E}">
        <p14:creationId xmlns:p14="http://schemas.microsoft.com/office/powerpoint/2010/main" val="42104244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2D5C-BE02-408A-83AE-2A21BE7378AB}"/>
              </a:ext>
            </a:extLst>
          </p:cNvPr>
          <p:cNvSpPr>
            <a:spLocks noGrp="1"/>
          </p:cNvSpPr>
          <p:nvPr>
            <p:ph type="title"/>
          </p:nvPr>
        </p:nvSpPr>
        <p:spPr/>
        <p:txBody>
          <a:bodyPr/>
          <a:lstStyle/>
          <a:p>
            <a:r>
              <a:rPr lang="en-GB" dirty="0"/>
              <a:t>Power Automate</a:t>
            </a:r>
          </a:p>
        </p:txBody>
      </p:sp>
      <p:sp>
        <p:nvSpPr>
          <p:cNvPr id="3" name="Content Placeholder 2">
            <a:extLst>
              <a:ext uri="{FF2B5EF4-FFF2-40B4-BE49-F238E27FC236}">
                <a16:creationId xmlns:a16="http://schemas.microsoft.com/office/drawing/2014/main" id="{D32F7831-CD1A-4F6F-81E8-FD4F1AD55631}"/>
              </a:ext>
            </a:extLst>
          </p:cNvPr>
          <p:cNvSpPr>
            <a:spLocks noGrp="1"/>
          </p:cNvSpPr>
          <p:nvPr>
            <p:ph idx="1"/>
          </p:nvPr>
        </p:nvSpPr>
        <p:spPr/>
        <p:txBody>
          <a:bodyPr/>
          <a:lstStyle/>
          <a:p>
            <a:r>
              <a:rPr lang="en-GB" dirty="0" err="1"/>
              <a:t>Goto</a:t>
            </a:r>
            <a:r>
              <a:rPr lang="en-GB" dirty="0"/>
              <a:t> slide 67</a:t>
            </a:r>
          </a:p>
        </p:txBody>
      </p:sp>
    </p:spTree>
    <p:extLst>
      <p:ext uri="{BB962C8B-B14F-4D97-AF65-F5344CB8AC3E}">
        <p14:creationId xmlns:p14="http://schemas.microsoft.com/office/powerpoint/2010/main" val="68292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666DB-212A-4AEC-B9AC-C7BC9B073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720"/>
            <a:ext cx="12192000" cy="6572560"/>
          </a:xfrm>
          <a:prstGeom prst="rect">
            <a:avLst/>
          </a:prstGeom>
        </p:spPr>
      </p:pic>
    </p:spTree>
    <p:extLst>
      <p:ext uri="{BB962C8B-B14F-4D97-AF65-F5344CB8AC3E}">
        <p14:creationId xmlns:p14="http://schemas.microsoft.com/office/powerpoint/2010/main" val="25021489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72BC7-25C5-426A-9FD5-FD5B245E67F4}"/>
              </a:ext>
            </a:extLst>
          </p:cNvPr>
          <p:cNvSpPr>
            <a:spLocks noGrp="1"/>
          </p:cNvSpPr>
          <p:nvPr>
            <p:ph type="title"/>
          </p:nvPr>
        </p:nvSpPr>
        <p:spPr/>
        <p:txBody>
          <a:bodyPr/>
          <a:lstStyle/>
          <a:p>
            <a:r>
              <a:rPr lang="en-GB" dirty="0"/>
              <a:t>Power BI</a:t>
            </a:r>
          </a:p>
        </p:txBody>
      </p:sp>
      <p:sp>
        <p:nvSpPr>
          <p:cNvPr id="3" name="Content Placeholder 2">
            <a:extLst>
              <a:ext uri="{FF2B5EF4-FFF2-40B4-BE49-F238E27FC236}">
                <a16:creationId xmlns:a16="http://schemas.microsoft.com/office/drawing/2014/main" id="{9638AA3C-C80A-496E-ACFD-7E9E17E100FA}"/>
              </a:ext>
            </a:extLst>
          </p:cNvPr>
          <p:cNvSpPr>
            <a:spLocks noGrp="1"/>
          </p:cNvSpPr>
          <p:nvPr>
            <p:ph idx="1"/>
          </p:nvPr>
        </p:nvSpPr>
        <p:spPr/>
        <p:txBody>
          <a:bodyPr/>
          <a:lstStyle/>
          <a:p>
            <a:r>
              <a:rPr lang="en-GB" dirty="0" err="1"/>
              <a:t>Goto</a:t>
            </a:r>
            <a:r>
              <a:rPr lang="en-GB" dirty="0"/>
              <a:t> slide 125</a:t>
            </a:r>
          </a:p>
        </p:txBody>
      </p:sp>
    </p:spTree>
    <p:extLst>
      <p:ext uri="{BB962C8B-B14F-4D97-AF65-F5344CB8AC3E}">
        <p14:creationId xmlns:p14="http://schemas.microsoft.com/office/powerpoint/2010/main" val="18888761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202D-3F52-4A6E-A202-CAFB267C66DF}"/>
              </a:ext>
            </a:extLst>
          </p:cNvPr>
          <p:cNvSpPr>
            <a:spLocks noGrp="1"/>
          </p:cNvSpPr>
          <p:nvPr>
            <p:ph type="title"/>
          </p:nvPr>
        </p:nvSpPr>
        <p:spPr/>
        <p:txBody>
          <a:bodyPr/>
          <a:lstStyle/>
          <a:p>
            <a:r>
              <a:rPr lang="en-GB" dirty="0"/>
              <a:t>Power Platform Admin</a:t>
            </a:r>
          </a:p>
        </p:txBody>
      </p:sp>
      <p:sp>
        <p:nvSpPr>
          <p:cNvPr id="3" name="Content Placeholder 2">
            <a:extLst>
              <a:ext uri="{FF2B5EF4-FFF2-40B4-BE49-F238E27FC236}">
                <a16:creationId xmlns:a16="http://schemas.microsoft.com/office/drawing/2014/main" id="{64FAD98A-BAD0-4FE9-B731-0E0439105237}"/>
              </a:ext>
            </a:extLst>
          </p:cNvPr>
          <p:cNvSpPr>
            <a:spLocks noGrp="1"/>
          </p:cNvSpPr>
          <p:nvPr>
            <p:ph idx="1"/>
          </p:nvPr>
        </p:nvSpPr>
        <p:spPr/>
        <p:txBody>
          <a:bodyPr/>
          <a:lstStyle/>
          <a:p>
            <a:r>
              <a:rPr lang="en-GB" dirty="0"/>
              <a:t>Open Admin portal</a:t>
            </a:r>
          </a:p>
          <a:p>
            <a:r>
              <a:rPr lang="en-GB" dirty="0"/>
              <a:t>Show features</a:t>
            </a:r>
          </a:p>
          <a:p>
            <a:r>
              <a:rPr lang="en-GB" dirty="0"/>
              <a:t>DLP, security &amp; Admin</a:t>
            </a:r>
          </a:p>
          <a:p>
            <a:endParaRPr lang="en-GB" dirty="0"/>
          </a:p>
          <a:p>
            <a:endParaRPr lang="en-GB" dirty="0"/>
          </a:p>
        </p:txBody>
      </p:sp>
    </p:spTree>
    <p:extLst>
      <p:ext uri="{BB962C8B-B14F-4D97-AF65-F5344CB8AC3E}">
        <p14:creationId xmlns:p14="http://schemas.microsoft.com/office/powerpoint/2010/main" val="5702081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A565-D8C2-49CB-9FBE-912F05655BEC}"/>
              </a:ext>
            </a:extLst>
          </p:cNvPr>
          <p:cNvSpPr>
            <a:spLocks noGrp="1"/>
          </p:cNvSpPr>
          <p:nvPr>
            <p:ph type="title"/>
          </p:nvPr>
        </p:nvSpPr>
        <p:spPr/>
        <p:txBody>
          <a:bodyPr/>
          <a:lstStyle/>
          <a:p>
            <a:r>
              <a:rPr lang="en-GB" dirty="0"/>
              <a:t>Common Data Service</a:t>
            </a:r>
          </a:p>
        </p:txBody>
      </p:sp>
      <p:sp>
        <p:nvSpPr>
          <p:cNvPr id="3" name="Content Placeholder 2">
            <a:extLst>
              <a:ext uri="{FF2B5EF4-FFF2-40B4-BE49-F238E27FC236}">
                <a16:creationId xmlns:a16="http://schemas.microsoft.com/office/drawing/2014/main" id="{B144CC59-AA17-45DB-88D5-A83D74D4E37A}"/>
              </a:ext>
            </a:extLst>
          </p:cNvPr>
          <p:cNvSpPr>
            <a:spLocks noGrp="1"/>
          </p:cNvSpPr>
          <p:nvPr>
            <p:ph idx="1"/>
          </p:nvPr>
        </p:nvSpPr>
        <p:spPr/>
        <p:txBody>
          <a:bodyPr/>
          <a:lstStyle/>
          <a:p>
            <a:r>
              <a:rPr lang="en-GB" dirty="0" err="1"/>
              <a:t>Goto</a:t>
            </a:r>
            <a:r>
              <a:rPr lang="en-GB" dirty="0"/>
              <a:t> presentation 25.1 slides 34</a:t>
            </a:r>
          </a:p>
        </p:txBody>
      </p:sp>
    </p:spTree>
    <p:extLst>
      <p:ext uri="{BB962C8B-B14F-4D97-AF65-F5344CB8AC3E}">
        <p14:creationId xmlns:p14="http://schemas.microsoft.com/office/powerpoint/2010/main" val="3692508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ECB1-505B-4B9B-BCCF-7802D222212E}"/>
              </a:ext>
            </a:extLst>
          </p:cNvPr>
          <p:cNvSpPr>
            <a:spLocks noGrp="1"/>
          </p:cNvSpPr>
          <p:nvPr>
            <p:ph type="title"/>
          </p:nvPr>
        </p:nvSpPr>
        <p:spPr>
          <a:xfrm>
            <a:off x="838200" y="365125"/>
            <a:ext cx="10515600" cy="830629"/>
          </a:xfrm>
        </p:spPr>
        <p:txBody>
          <a:bodyPr/>
          <a:lstStyle/>
          <a:p>
            <a:r>
              <a:rPr lang="en-GB" dirty="0"/>
              <a:t>Exam style questions</a:t>
            </a:r>
          </a:p>
        </p:txBody>
      </p:sp>
      <p:sp>
        <p:nvSpPr>
          <p:cNvPr id="3" name="Content Placeholder 2">
            <a:extLst>
              <a:ext uri="{FF2B5EF4-FFF2-40B4-BE49-F238E27FC236}">
                <a16:creationId xmlns:a16="http://schemas.microsoft.com/office/drawing/2014/main" id="{9BFDB359-0751-4C78-B208-CD9C7A9A58B4}"/>
              </a:ext>
            </a:extLst>
          </p:cNvPr>
          <p:cNvSpPr>
            <a:spLocks noGrp="1"/>
          </p:cNvSpPr>
          <p:nvPr>
            <p:ph idx="1"/>
          </p:nvPr>
        </p:nvSpPr>
        <p:spPr/>
        <p:txBody>
          <a:bodyPr/>
          <a:lstStyle/>
          <a:p>
            <a:pPr marL="0" indent="0">
              <a:buNone/>
            </a:pPr>
            <a:endParaRPr lang="en-GB" dirty="0"/>
          </a:p>
          <a:p>
            <a:r>
              <a:rPr lang="en-GB" dirty="0"/>
              <a:t>In WB browser </a:t>
            </a:r>
            <a:r>
              <a:rPr lang="en-GB" dirty="0">
                <a:hlinkClick r:id="rId2"/>
              </a:rPr>
              <a:t>https://www.mentimeter.com/app</a:t>
            </a:r>
            <a:endParaRPr lang="en-GB" dirty="0"/>
          </a:p>
          <a:p>
            <a:r>
              <a:rPr lang="en-GB" dirty="0"/>
              <a:t>Do quiz 4b</a:t>
            </a:r>
          </a:p>
          <a:p>
            <a:pPr marL="0" indent="0">
              <a:buNone/>
            </a:pPr>
            <a:endParaRPr lang="en-GB" dirty="0"/>
          </a:p>
        </p:txBody>
      </p:sp>
    </p:spTree>
    <p:extLst>
      <p:ext uri="{BB962C8B-B14F-4D97-AF65-F5344CB8AC3E}">
        <p14:creationId xmlns:p14="http://schemas.microsoft.com/office/powerpoint/2010/main" val="41912050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E66C-C700-449D-A4A4-6879872F05A1}"/>
              </a:ext>
            </a:extLst>
          </p:cNvPr>
          <p:cNvSpPr>
            <a:spLocks noGrp="1"/>
          </p:cNvSpPr>
          <p:nvPr>
            <p:ph type="title"/>
          </p:nvPr>
        </p:nvSpPr>
        <p:spPr/>
        <p:txBody>
          <a:bodyPr/>
          <a:lstStyle/>
          <a:p>
            <a:r>
              <a:rPr lang="en-GB" dirty="0"/>
              <a:t>DA-100 Data Analyst</a:t>
            </a:r>
          </a:p>
        </p:txBody>
      </p:sp>
      <p:sp>
        <p:nvSpPr>
          <p:cNvPr id="3" name="Content Placeholder 2">
            <a:extLst>
              <a:ext uri="{FF2B5EF4-FFF2-40B4-BE49-F238E27FC236}">
                <a16:creationId xmlns:a16="http://schemas.microsoft.com/office/drawing/2014/main" id="{C373C4AA-83C6-4F25-9645-72251324D5BE}"/>
              </a:ext>
            </a:extLst>
          </p:cNvPr>
          <p:cNvSpPr>
            <a:spLocks noGrp="1"/>
          </p:cNvSpPr>
          <p:nvPr>
            <p:ph idx="1"/>
          </p:nvPr>
        </p:nvSpPr>
        <p:spPr/>
        <p:txBody>
          <a:bodyPr>
            <a:normAutofit lnSpcReduction="10000"/>
          </a:bodyPr>
          <a:lstStyle/>
          <a:p>
            <a:r>
              <a:rPr lang="en-GB" dirty="0" err="1"/>
              <a:t>Analyzing</a:t>
            </a:r>
            <a:r>
              <a:rPr lang="en-GB" dirty="0"/>
              <a:t> Data with Power BI</a:t>
            </a:r>
          </a:p>
          <a:p>
            <a:r>
              <a:rPr lang="en-GB" dirty="0">
                <a:hlinkClick r:id="rId2"/>
              </a:rPr>
              <a:t>https://docs.microsoft.com/en-us/learn/certifications/exams/da-100</a:t>
            </a:r>
            <a:endParaRPr lang="en-GB" dirty="0"/>
          </a:p>
          <a:p>
            <a:r>
              <a:rPr lang="en-GB" dirty="0"/>
              <a:t>2</a:t>
            </a:r>
            <a:r>
              <a:rPr lang="en-GB" baseline="30000" dirty="0"/>
              <a:t>nd</a:t>
            </a:r>
            <a:r>
              <a:rPr lang="en-GB" dirty="0"/>
              <a:t> April 2020 went live schedule after 9</a:t>
            </a:r>
            <a:r>
              <a:rPr lang="en-GB" baseline="30000" dirty="0"/>
              <a:t>th</a:t>
            </a:r>
            <a:r>
              <a:rPr lang="en-GB" dirty="0"/>
              <a:t> April.</a:t>
            </a:r>
          </a:p>
          <a:p>
            <a:r>
              <a:rPr lang="en-GB" dirty="0"/>
              <a:t>Replaces 70-778 do before 30/6/2020</a:t>
            </a:r>
          </a:p>
          <a:p>
            <a:r>
              <a:rPr lang="en-GB" dirty="0">
                <a:hlinkClick r:id="rId3"/>
              </a:rPr>
              <a:t>https://www.microsoft.com/en-us/learning/exam-70-778.aspx</a:t>
            </a:r>
            <a:endParaRPr lang="en-GB" dirty="0"/>
          </a:p>
          <a:p>
            <a:endParaRPr lang="en-GB" dirty="0"/>
          </a:p>
          <a:p>
            <a:endParaRPr lang="en-GB" dirty="0"/>
          </a:p>
          <a:p>
            <a:r>
              <a:rPr lang="en-GB" dirty="0"/>
              <a:t>Microsoft Certified : Data Analyst Associate</a:t>
            </a:r>
          </a:p>
          <a:p>
            <a:r>
              <a:rPr lang="en-GB" dirty="0"/>
              <a:t>Microsoft Certified : Power Platform Fundamentals</a:t>
            </a:r>
          </a:p>
        </p:txBody>
      </p:sp>
    </p:spTree>
    <p:extLst>
      <p:ext uri="{BB962C8B-B14F-4D97-AF65-F5344CB8AC3E}">
        <p14:creationId xmlns:p14="http://schemas.microsoft.com/office/powerpoint/2010/main" val="8982853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BAE5-269C-42A9-8129-6E482BBA814D}"/>
              </a:ext>
            </a:extLst>
          </p:cNvPr>
          <p:cNvSpPr>
            <a:spLocks noGrp="1"/>
          </p:cNvSpPr>
          <p:nvPr>
            <p:ph type="title"/>
          </p:nvPr>
        </p:nvSpPr>
        <p:spPr/>
        <p:txBody>
          <a:bodyPr/>
          <a:lstStyle/>
          <a:p>
            <a:r>
              <a:rPr lang="en-GB" dirty="0"/>
              <a:t>Next Course</a:t>
            </a:r>
          </a:p>
        </p:txBody>
      </p:sp>
      <p:sp>
        <p:nvSpPr>
          <p:cNvPr id="3" name="Content Placeholder 2">
            <a:extLst>
              <a:ext uri="{FF2B5EF4-FFF2-40B4-BE49-F238E27FC236}">
                <a16:creationId xmlns:a16="http://schemas.microsoft.com/office/drawing/2014/main" id="{34F31402-EC0D-402E-8D76-3709F45D0B5C}"/>
              </a:ext>
            </a:extLst>
          </p:cNvPr>
          <p:cNvSpPr>
            <a:spLocks noGrp="1"/>
          </p:cNvSpPr>
          <p:nvPr>
            <p:ph idx="1"/>
          </p:nvPr>
        </p:nvSpPr>
        <p:spPr/>
        <p:txBody>
          <a:bodyPr/>
          <a:lstStyle/>
          <a:p>
            <a:r>
              <a:rPr lang="en-GB" dirty="0"/>
              <a:t>MB-200 : Power Platform &amp; D365 Core</a:t>
            </a:r>
          </a:p>
          <a:p>
            <a:r>
              <a:rPr lang="en-GB" dirty="0">
                <a:hlinkClick r:id="rId2"/>
              </a:rPr>
              <a:t>https://docs.microsoft.com/en-us/learn/certifications/exams/mb-200</a:t>
            </a:r>
            <a:endParaRPr lang="en-GB" dirty="0"/>
          </a:p>
          <a:p>
            <a:r>
              <a:rPr lang="en-GB" dirty="0"/>
              <a:t>MB-400 : Power Platform &amp; D365 Developer</a:t>
            </a:r>
          </a:p>
          <a:p>
            <a:r>
              <a:rPr lang="en-GB" dirty="0">
                <a:hlinkClick r:id="rId3"/>
              </a:rPr>
              <a:t>https://docs.microsoft.com/en-us/learn/certifications/exams/mb-400</a:t>
            </a:r>
            <a:endParaRPr lang="en-GB" dirty="0"/>
          </a:p>
          <a:p>
            <a:r>
              <a:rPr lang="en-GB" dirty="0"/>
              <a:t>MB-600 : Power Platform D365 Solutions Architect</a:t>
            </a:r>
          </a:p>
          <a:p>
            <a:r>
              <a:rPr lang="en-GB" dirty="0">
                <a:hlinkClick r:id="rId4"/>
              </a:rPr>
              <a:t>https://docs.microsoft.com/en-us/learn/certifications/exams/mb-600</a:t>
            </a:r>
            <a:endParaRPr lang="en-GB" dirty="0"/>
          </a:p>
        </p:txBody>
      </p:sp>
    </p:spTree>
    <p:extLst>
      <p:ext uri="{BB962C8B-B14F-4D97-AF65-F5344CB8AC3E}">
        <p14:creationId xmlns:p14="http://schemas.microsoft.com/office/powerpoint/2010/main" val="3432792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F627D1-4038-4335-BF69-514134B8FA73}"/>
              </a:ext>
            </a:extLst>
          </p:cNvPr>
          <p:cNvPicPr>
            <a:picLocks noChangeAspect="1"/>
          </p:cNvPicPr>
          <p:nvPr/>
        </p:nvPicPr>
        <p:blipFill>
          <a:blip r:embed="rId2"/>
          <a:stretch>
            <a:fillRect/>
          </a:stretch>
        </p:blipFill>
        <p:spPr>
          <a:xfrm>
            <a:off x="0" y="12743"/>
            <a:ext cx="12192000" cy="6832513"/>
          </a:xfrm>
          <a:prstGeom prst="rect">
            <a:avLst/>
          </a:prstGeom>
        </p:spPr>
      </p:pic>
    </p:spTree>
    <p:extLst>
      <p:ext uri="{BB962C8B-B14F-4D97-AF65-F5344CB8AC3E}">
        <p14:creationId xmlns:p14="http://schemas.microsoft.com/office/powerpoint/2010/main" val="287440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410B57-4473-4680-A663-DE0BDB85B977}"/>
              </a:ext>
            </a:extLst>
          </p:cNvPr>
          <p:cNvPicPr>
            <a:picLocks noChangeAspect="1"/>
          </p:cNvPicPr>
          <p:nvPr/>
        </p:nvPicPr>
        <p:blipFill>
          <a:blip r:embed="rId2"/>
          <a:stretch>
            <a:fillRect/>
          </a:stretch>
        </p:blipFill>
        <p:spPr>
          <a:xfrm>
            <a:off x="0" y="14921"/>
            <a:ext cx="12192000" cy="6828157"/>
          </a:xfrm>
          <a:prstGeom prst="rect">
            <a:avLst/>
          </a:prstGeom>
        </p:spPr>
      </p:pic>
    </p:spTree>
    <p:extLst>
      <p:ext uri="{BB962C8B-B14F-4D97-AF65-F5344CB8AC3E}">
        <p14:creationId xmlns:p14="http://schemas.microsoft.com/office/powerpoint/2010/main" val="424963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40A9-6149-4D68-8790-24B9F73DEF3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F12BE917-3393-4C80-9B52-9F9284D23BD9}"/>
              </a:ext>
            </a:extLst>
          </p:cNvPr>
          <p:cNvSpPr>
            <a:spLocks noGrp="1"/>
          </p:cNvSpPr>
          <p:nvPr>
            <p:ph idx="1"/>
          </p:nvPr>
        </p:nvSpPr>
        <p:spPr/>
        <p:txBody>
          <a:bodyPr/>
          <a:lstStyle/>
          <a:p>
            <a:r>
              <a:rPr lang="en-GB" dirty="0"/>
              <a:t>5</a:t>
            </a:r>
            <a:r>
              <a:rPr lang="en-GB" baseline="30000" dirty="0"/>
              <a:t>th</a:t>
            </a:r>
            <a:r>
              <a:rPr lang="en-GB" dirty="0"/>
              <a:t> Feb: Intro Power Platform, PL-900, onboard, 1</a:t>
            </a:r>
            <a:r>
              <a:rPr lang="en-GB" baseline="30000" dirty="0"/>
              <a:t>st</a:t>
            </a:r>
            <a:r>
              <a:rPr lang="en-GB" dirty="0"/>
              <a:t> app &amp; CDS</a:t>
            </a:r>
          </a:p>
          <a:p>
            <a:r>
              <a:rPr lang="en-GB" dirty="0"/>
              <a:t>19</a:t>
            </a:r>
            <a:r>
              <a:rPr lang="en-GB" baseline="30000" dirty="0"/>
              <a:t>th</a:t>
            </a:r>
            <a:r>
              <a:rPr lang="en-GB" dirty="0"/>
              <a:t> Feb: Power Apps </a:t>
            </a:r>
          </a:p>
          <a:p>
            <a:r>
              <a:rPr lang="en-GB" dirty="0"/>
              <a:t>4</a:t>
            </a:r>
            <a:r>
              <a:rPr lang="en-GB" baseline="30000" dirty="0"/>
              <a:t>th</a:t>
            </a:r>
            <a:r>
              <a:rPr lang="en-GB" dirty="0"/>
              <a:t> March: Power Automate</a:t>
            </a:r>
          </a:p>
          <a:p>
            <a:r>
              <a:rPr lang="en-GB" dirty="0"/>
              <a:t>25</a:t>
            </a:r>
            <a:r>
              <a:rPr lang="en-GB" baseline="30000" dirty="0"/>
              <a:t>th</a:t>
            </a:r>
            <a:r>
              <a:rPr lang="en-GB" dirty="0"/>
              <a:t> March: Power BI</a:t>
            </a:r>
          </a:p>
          <a:p>
            <a:r>
              <a:rPr lang="en-GB" dirty="0"/>
              <a:t>8</a:t>
            </a:r>
            <a:r>
              <a:rPr lang="en-GB" baseline="30000" dirty="0"/>
              <a:t>th</a:t>
            </a:r>
            <a:r>
              <a:rPr lang="en-GB" dirty="0"/>
              <a:t> April: Power Platform summary; practice exam</a:t>
            </a:r>
          </a:p>
          <a:p>
            <a:endParaRPr lang="en-GB" dirty="0"/>
          </a:p>
          <a:p>
            <a:endParaRPr lang="en-GB" dirty="0"/>
          </a:p>
          <a:p>
            <a:endParaRPr lang="en-GB" dirty="0"/>
          </a:p>
        </p:txBody>
      </p:sp>
    </p:spTree>
    <p:extLst>
      <p:ext uri="{BB962C8B-B14F-4D97-AF65-F5344CB8AC3E}">
        <p14:creationId xmlns:p14="http://schemas.microsoft.com/office/powerpoint/2010/main" val="2022714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C1604A-A841-4232-959D-DAE585B9D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750"/>
            <a:ext cx="12192000" cy="6526499"/>
          </a:xfrm>
          <a:prstGeom prst="rect">
            <a:avLst/>
          </a:prstGeom>
        </p:spPr>
      </p:pic>
    </p:spTree>
    <p:extLst>
      <p:ext uri="{BB962C8B-B14F-4D97-AF65-F5344CB8AC3E}">
        <p14:creationId xmlns:p14="http://schemas.microsoft.com/office/powerpoint/2010/main" val="1116638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F3E6-4336-4802-8E9B-63DB4086ACC2}"/>
              </a:ext>
            </a:extLst>
          </p:cNvPr>
          <p:cNvSpPr>
            <a:spLocks noGrp="1"/>
          </p:cNvSpPr>
          <p:nvPr>
            <p:ph type="title"/>
          </p:nvPr>
        </p:nvSpPr>
        <p:spPr/>
        <p:txBody>
          <a:bodyPr/>
          <a:lstStyle/>
          <a:p>
            <a:r>
              <a:rPr lang="en-GB" dirty="0"/>
              <a:t>Power Apps Studio</a:t>
            </a:r>
          </a:p>
        </p:txBody>
      </p:sp>
      <p:pic>
        <p:nvPicPr>
          <p:cNvPr id="4" name="Content Placeholder 3">
            <a:extLst>
              <a:ext uri="{FF2B5EF4-FFF2-40B4-BE49-F238E27FC236}">
                <a16:creationId xmlns:a16="http://schemas.microsoft.com/office/drawing/2014/main" id="{82C4B1EF-8D48-4C36-87D8-52066FB35116}"/>
              </a:ext>
            </a:extLst>
          </p:cNvPr>
          <p:cNvPicPr>
            <a:picLocks noGrp="1" noChangeAspect="1"/>
          </p:cNvPicPr>
          <p:nvPr>
            <p:ph idx="1"/>
          </p:nvPr>
        </p:nvPicPr>
        <p:blipFill>
          <a:blip r:embed="rId2"/>
          <a:stretch>
            <a:fillRect/>
          </a:stretch>
        </p:blipFill>
        <p:spPr>
          <a:xfrm>
            <a:off x="1006552" y="1620969"/>
            <a:ext cx="9321656" cy="4871906"/>
          </a:xfrm>
          <a:prstGeom prst="rect">
            <a:avLst/>
          </a:prstGeom>
        </p:spPr>
      </p:pic>
    </p:spTree>
    <p:extLst>
      <p:ext uri="{BB962C8B-B14F-4D97-AF65-F5344CB8AC3E}">
        <p14:creationId xmlns:p14="http://schemas.microsoft.com/office/powerpoint/2010/main" val="2172670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3D50-35DD-44E1-98AD-9F95CCBA147B}"/>
              </a:ext>
            </a:extLst>
          </p:cNvPr>
          <p:cNvSpPr>
            <a:spLocks noGrp="1"/>
          </p:cNvSpPr>
          <p:nvPr>
            <p:ph type="title"/>
          </p:nvPr>
        </p:nvSpPr>
        <p:spPr/>
        <p:txBody>
          <a:bodyPr/>
          <a:lstStyle/>
          <a:p>
            <a:r>
              <a:rPr lang="en-GB" dirty="0"/>
              <a:t>Building Blocks &amp; Key portals</a:t>
            </a:r>
          </a:p>
        </p:txBody>
      </p:sp>
      <p:sp>
        <p:nvSpPr>
          <p:cNvPr id="3" name="Content Placeholder 2">
            <a:extLst>
              <a:ext uri="{FF2B5EF4-FFF2-40B4-BE49-F238E27FC236}">
                <a16:creationId xmlns:a16="http://schemas.microsoft.com/office/drawing/2014/main" id="{9E7EB2A7-F6FB-4D60-AAAE-23F142EE4185}"/>
              </a:ext>
            </a:extLst>
          </p:cNvPr>
          <p:cNvSpPr>
            <a:spLocks noGrp="1"/>
          </p:cNvSpPr>
          <p:nvPr>
            <p:ph idx="1"/>
          </p:nvPr>
        </p:nvSpPr>
        <p:spPr/>
        <p:txBody>
          <a:bodyPr>
            <a:normAutofit lnSpcReduction="10000"/>
          </a:bodyPr>
          <a:lstStyle/>
          <a:p>
            <a:r>
              <a:rPr lang="en-GB" dirty="0"/>
              <a:t>Power Platform admin </a:t>
            </a:r>
            <a:r>
              <a:rPr lang="en-GB" dirty="0">
                <a:hlinkClick r:id="rId2"/>
              </a:rPr>
              <a:t>https://admin.powerplatform.microsoft.com</a:t>
            </a:r>
            <a:endParaRPr lang="en-GB" dirty="0"/>
          </a:p>
          <a:p>
            <a:r>
              <a:rPr lang="en-GB" dirty="0"/>
              <a:t>Power Apps admin </a:t>
            </a:r>
            <a:r>
              <a:rPr lang="en-GB" dirty="0">
                <a:hlinkClick r:id="rId3"/>
              </a:rPr>
              <a:t>https://admin.powerapps.com/</a:t>
            </a:r>
            <a:endParaRPr lang="en-GB" dirty="0"/>
          </a:p>
          <a:p>
            <a:r>
              <a:rPr lang="en-GB" dirty="0"/>
              <a:t>Power Apps maker </a:t>
            </a:r>
            <a:r>
              <a:rPr lang="en-GB" dirty="0">
                <a:hlinkClick r:id="rId4"/>
              </a:rPr>
              <a:t>https://make.powerapps.com/</a:t>
            </a:r>
            <a:endParaRPr lang="en-GB" dirty="0"/>
          </a:p>
          <a:p>
            <a:r>
              <a:rPr lang="en-GB" dirty="0"/>
              <a:t>Create apps in the Power Apps Studio </a:t>
            </a:r>
            <a:r>
              <a:rPr lang="en-GB" dirty="0">
                <a:hlinkClick r:id="rId5"/>
              </a:rPr>
              <a:t>https://eu.create.powerapps.com/studio</a:t>
            </a:r>
            <a:endParaRPr lang="en-GB" dirty="0"/>
          </a:p>
          <a:p>
            <a:r>
              <a:rPr lang="en-GB" dirty="0"/>
              <a:t>Power Apps Mobile app for android, </a:t>
            </a:r>
            <a:r>
              <a:rPr lang="en-GB" dirty="0" err="1"/>
              <a:t>IoS</a:t>
            </a:r>
            <a:endParaRPr lang="en-GB" dirty="0"/>
          </a:p>
          <a:p>
            <a:endParaRPr lang="en-GB" dirty="0"/>
          </a:p>
          <a:p>
            <a:endParaRPr lang="en-GB" dirty="0"/>
          </a:p>
          <a:p>
            <a:r>
              <a:rPr lang="en-GB" dirty="0"/>
              <a:t>Walk through each portal showing features</a:t>
            </a:r>
          </a:p>
        </p:txBody>
      </p:sp>
    </p:spTree>
    <p:extLst>
      <p:ext uri="{BB962C8B-B14F-4D97-AF65-F5344CB8AC3E}">
        <p14:creationId xmlns:p14="http://schemas.microsoft.com/office/powerpoint/2010/main" val="2423411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050F-79F4-4558-AB37-60837FE3D827}"/>
              </a:ext>
            </a:extLst>
          </p:cNvPr>
          <p:cNvSpPr>
            <a:spLocks noGrp="1"/>
          </p:cNvSpPr>
          <p:nvPr>
            <p:ph type="title"/>
          </p:nvPr>
        </p:nvSpPr>
        <p:spPr/>
        <p:txBody>
          <a:bodyPr/>
          <a:lstStyle/>
          <a:p>
            <a:r>
              <a:rPr lang="en-GB" dirty="0"/>
              <a:t>Environments</a:t>
            </a:r>
          </a:p>
        </p:txBody>
      </p:sp>
      <p:pic>
        <p:nvPicPr>
          <p:cNvPr id="4" name="Picture 3">
            <a:extLst>
              <a:ext uri="{FF2B5EF4-FFF2-40B4-BE49-F238E27FC236}">
                <a16:creationId xmlns:a16="http://schemas.microsoft.com/office/drawing/2014/main" id="{27582CDC-48CE-4252-8B37-16B4FE03A725}"/>
              </a:ext>
            </a:extLst>
          </p:cNvPr>
          <p:cNvPicPr>
            <a:picLocks noChangeAspect="1"/>
          </p:cNvPicPr>
          <p:nvPr/>
        </p:nvPicPr>
        <p:blipFill>
          <a:blip r:embed="rId2"/>
          <a:stretch>
            <a:fillRect/>
          </a:stretch>
        </p:blipFill>
        <p:spPr>
          <a:xfrm>
            <a:off x="6299077" y="4760940"/>
            <a:ext cx="4543517" cy="1731935"/>
          </a:xfrm>
          <a:prstGeom prst="rect">
            <a:avLst/>
          </a:prstGeom>
        </p:spPr>
      </p:pic>
      <p:sp>
        <p:nvSpPr>
          <p:cNvPr id="3" name="TextBox 2">
            <a:extLst>
              <a:ext uri="{FF2B5EF4-FFF2-40B4-BE49-F238E27FC236}">
                <a16:creationId xmlns:a16="http://schemas.microsoft.com/office/drawing/2014/main" id="{75F36504-C221-4FC3-BA5B-8D7280EC4388}"/>
              </a:ext>
            </a:extLst>
          </p:cNvPr>
          <p:cNvSpPr txBox="1"/>
          <p:nvPr/>
        </p:nvSpPr>
        <p:spPr>
          <a:xfrm>
            <a:off x="336796" y="3788176"/>
            <a:ext cx="8594694" cy="1200329"/>
          </a:xfrm>
          <a:prstGeom prst="rect">
            <a:avLst/>
          </a:prstGeom>
          <a:noFill/>
        </p:spPr>
        <p:txBody>
          <a:bodyPr wrap="square" rtlCol="0">
            <a:spAutoFit/>
          </a:bodyPr>
          <a:lstStyle/>
          <a:p>
            <a:r>
              <a:rPr lang="en-GB" dirty="0"/>
              <a:t>Similar to a Power BI Workspace</a:t>
            </a:r>
          </a:p>
          <a:p>
            <a:r>
              <a:rPr lang="en-GB" dirty="0"/>
              <a:t>Dev Ops in a .zip Solutions file</a:t>
            </a:r>
          </a:p>
          <a:p>
            <a:r>
              <a:rPr lang="en-GB" dirty="0"/>
              <a:t>Sorry you cannot create an environment in </a:t>
            </a:r>
            <a:r>
              <a:rPr lang="en-GB" dirty="0" err="1"/>
              <a:t>Wottabyte</a:t>
            </a:r>
            <a:r>
              <a:rPr lang="en-GB" dirty="0"/>
              <a:t> as uses storage 1GB per environment £40/month.</a:t>
            </a:r>
          </a:p>
        </p:txBody>
      </p:sp>
      <p:pic>
        <p:nvPicPr>
          <p:cNvPr id="6" name="Picture 5">
            <a:extLst>
              <a:ext uri="{FF2B5EF4-FFF2-40B4-BE49-F238E27FC236}">
                <a16:creationId xmlns:a16="http://schemas.microsoft.com/office/drawing/2014/main" id="{245603B0-75DB-467D-AA6F-2931F0728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143" y="184699"/>
            <a:ext cx="7332955" cy="4023216"/>
          </a:xfrm>
          <a:prstGeom prst="rect">
            <a:avLst/>
          </a:prstGeom>
        </p:spPr>
      </p:pic>
    </p:spTree>
    <p:extLst>
      <p:ext uri="{BB962C8B-B14F-4D97-AF65-F5344CB8AC3E}">
        <p14:creationId xmlns:p14="http://schemas.microsoft.com/office/powerpoint/2010/main" val="3381931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E884-D3F0-4F43-B509-F22720E3101E}"/>
              </a:ext>
            </a:extLst>
          </p:cNvPr>
          <p:cNvSpPr>
            <a:spLocks noGrp="1"/>
          </p:cNvSpPr>
          <p:nvPr>
            <p:ph type="title"/>
          </p:nvPr>
        </p:nvSpPr>
        <p:spPr/>
        <p:txBody>
          <a:bodyPr/>
          <a:lstStyle/>
          <a:p>
            <a:r>
              <a:rPr lang="en-GB" dirty="0"/>
              <a:t>Controls</a:t>
            </a:r>
          </a:p>
        </p:txBody>
      </p:sp>
      <p:sp>
        <p:nvSpPr>
          <p:cNvPr id="3" name="Content Placeholder 2">
            <a:extLst>
              <a:ext uri="{FF2B5EF4-FFF2-40B4-BE49-F238E27FC236}">
                <a16:creationId xmlns:a16="http://schemas.microsoft.com/office/drawing/2014/main" id="{F2305FD7-767B-4206-9970-7FD211379B55}"/>
              </a:ext>
            </a:extLst>
          </p:cNvPr>
          <p:cNvSpPr>
            <a:spLocks noGrp="1"/>
          </p:cNvSpPr>
          <p:nvPr>
            <p:ph idx="1"/>
          </p:nvPr>
        </p:nvSpPr>
        <p:spPr/>
        <p:txBody>
          <a:bodyPr/>
          <a:lstStyle/>
          <a:p>
            <a:r>
              <a:rPr lang="en-GB" dirty="0"/>
              <a:t>Galleries</a:t>
            </a:r>
          </a:p>
          <a:p>
            <a:r>
              <a:rPr lang="en-GB" dirty="0"/>
              <a:t>Forms</a:t>
            </a:r>
          </a:p>
          <a:p>
            <a:r>
              <a:rPr lang="en-GB" dirty="0"/>
              <a:t>Media</a:t>
            </a:r>
          </a:p>
          <a:p>
            <a:r>
              <a:rPr lang="en-GB" dirty="0"/>
              <a:t>Charts</a:t>
            </a:r>
          </a:p>
          <a:p>
            <a:endParaRPr lang="en-GB" dirty="0"/>
          </a:p>
        </p:txBody>
      </p:sp>
      <p:pic>
        <p:nvPicPr>
          <p:cNvPr id="5" name="Picture 4">
            <a:extLst>
              <a:ext uri="{FF2B5EF4-FFF2-40B4-BE49-F238E27FC236}">
                <a16:creationId xmlns:a16="http://schemas.microsoft.com/office/drawing/2014/main" id="{4F32C099-624B-42BC-9163-84EC9680F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932"/>
            <a:ext cx="12192000" cy="6484135"/>
          </a:xfrm>
          <a:prstGeom prst="rect">
            <a:avLst/>
          </a:prstGeom>
        </p:spPr>
      </p:pic>
    </p:spTree>
    <p:extLst>
      <p:ext uri="{BB962C8B-B14F-4D97-AF65-F5344CB8AC3E}">
        <p14:creationId xmlns:p14="http://schemas.microsoft.com/office/powerpoint/2010/main" val="154958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26BF-E211-48DD-BDB4-EB40315330AC}"/>
              </a:ext>
            </a:extLst>
          </p:cNvPr>
          <p:cNvSpPr>
            <a:spLocks noGrp="1"/>
          </p:cNvSpPr>
          <p:nvPr>
            <p:ph type="title"/>
          </p:nvPr>
        </p:nvSpPr>
        <p:spPr/>
        <p:txBody>
          <a:bodyPr/>
          <a:lstStyle/>
          <a:p>
            <a:r>
              <a:rPr lang="en-GB" dirty="0"/>
              <a:t>Where to start to Create apps</a:t>
            </a:r>
          </a:p>
        </p:txBody>
      </p:sp>
      <p:sp>
        <p:nvSpPr>
          <p:cNvPr id="3" name="Content Placeholder 2">
            <a:extLst>
              <a:ext uri="{FF2B5EF4-FFF2-40B4-BE49-F238E27FC236}">
                <a16:creationId xmlns:a16="http://schemas.microsoft.com/office/drawing/2014/main" id="{E6756241-B6E4-431C-90E7-8B8D3C84450E}"/>
              </a:ext>
            </a:extLst>
          </p:cNvPr>
          <p:cNvSpPr>
            <a:spLocks noGrp="1"/>
          </p:cNvSpPr>
          <p:nvPr>
            <p:ph idx="1"/>
          </p:nvPr>
        </p:nvSpPr>
        <p:spPr/>
        <p:txBody>
          <a:bodyPr/>
          <a:lstStyle/>
          <a:p>
            <a:r>
              <a:rPr lang="en-GB" dirty="0"/>
              <a:t>Templates</a:t>
            </a:r>
          </a:p>
          <a:p>
            <a:r>
              <a:rPr lang="en-GB" dirty="0"/>
              <a:t>Start with Data</a:t>
            </a:r>
          </a:p>
          <a:p>
            <a:r>
              <a:rPr lang="en-GB" dirty="0"/>
              <a:t>App created from </a:t>
            </a:r>
            <a:r>
              <a:rPr lang="en-GB" dirty="0" err="1"/>
              <a:t>Sharepoint</a:t>
            </a:r>
            <a:r>
              <a:rPr lang="en-GB" dirty="0"/>
              <a:t> (show Contoso Tweets)</a:t>
            </a:r>
          </a:p>
          <a:p>
            <a:r>
              <a:rPr lang="en-GB" dirty="0"/>
              <a:t>From Blank </a:t>
            </a:r>
          </a:p>
          <a:p>
            <a:endParaRPr lang="en-GB" dirty="0"/>
          </a:p>
          <a:p>
            <a:endParaRPr lang="en-GB" dirty="0"/>
          </a:p>
        </p:txBody>
      </p:sp>
    </p:spTree>
    <p:extLst>
      <p:ext uri="{BB962C8B-B14F-4D97-AF65-F5344CB8AC3E}">
        <p14:creationId xmlns:p14="http://schemas.microsoft.com/office/powerpoint/2010/main" val="757940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D9FF-DF96-41D4-80D2-172CC50130E7}"/>
              </a:ext>
            </a:extLst>
          </p:cNvPr>
          <p:cNvSpPr>
            <a:spLocks noGrp="1"/>
          </p:cNvSpPr>
          <p:nvPr>
            <p:ph type="title"/>
          </p:nvPr>
        </p:nvSpPr>
        <p:spPr/>
        <p:txBody>
          <a:bodyPr/>
          <a:lstStyle/>
          <a:p>
            <a:r>
              <a:rPr lang="en-GB" dirty="0"/>
              <a:t>Stop. 1 min break. Think social media.</a:t>
            </a:r>
          </a:p>
        </p:txBody>
      </p:sp>
      <p:sp>
        <p:nvSpPr>
          <p:cNvPr id="3" name="Content Placeholder 2">
            <a:extLst>
              <a:ext uri="{FF2B5EF4-FFF2-40B4-BE49-F238E27FC236}">
                <a16:creationId xmlns:a16="http://schemas.microsoft.com/office/drawing/2014/main" id="{7118BA30-86BF-409B-BAA7-B420BCDAB672}"/>
              </a:ext>
            </a:extLst>
          </p:cNvPr>
          <p:cNvSpPr>
            <a:spLocks noGrp="1"/>
          </p:cNvSpPr>
          <p:nvPr>
            <p:ph idx="1"/>
          </p:nvPr>
        </p:nvSpPr>
        <p:spPr/>
        <p:txBody>
          <a:bodyPr/>
          <a:lstStyle/>
          <a:p>
            <a:r>
              <a:rPr lang="en-GB" dirty="0"/>
              <a:t>Take a photo of full room</a:t>
            </a:r>
          </a:p>
          <a:p>
            <a:r>
              <a:rPr lang="en-GB" dirty="0"/>
              <a:t>Do a video promo 15 sec. Crowd shout ‘Power Platform’</a:t>
            </a:r>
          </a:p>
          <a:p>
            <a:r>
              <a:rPr lang="en-GB" dirty="0"/>
              <a:t>All connect on LinkedIn</a:t>
            </a:r>
          </a:p>
          <a:p>
            <a:r>
              <a:rPr lang="en-GB" dirty="0"/>
              <a:t>Attendees take photos and share on twitter, </a:t>
            </a:r>
            <a:r>
              <a:rPr lang="en-GB" dirty="0" err="1"/>
              <a:t>Linkedin</a:t>
            </a:r>
            <a:r>
              <a:rPr lang="en-GB" dirty="0"/>
              <a:t>, etc</a:t>
            </a:r>
          </a:p>
          <a:p>
            <a:r>
              <a:rPr lang="en-GB" dirty="0"/>
              <a:t>@</a:t>
            </a:r>
            <a:r>
              <a:rPr lang="en-GB" dirty="0" err="1"/>
              <a:t>wottabyte</a:t>
            </a:r>
            <a:r>
              <a:rPr lang="en-GB" dirty="0"/>
              <a:t> #</a:t>
            </a:r>
            <a:r>
              <a:rPr lang="en-GB" dirty="0" err="1"/>
              <a:t>powerplatform</a:t>
            </a:r>
            <a:endParaRPr lang="en-GB" dirty="0"/>
          </a:p>
          <a:p>
            <a:r>
              <a:rPr lang="en-GB" dirty="0"/>
              <a:t>Share your photos on Slack</a:t>
            </a:r>
          </a:p>
        </p:txBody>
      </p:sp>
    </p:spTree>
    <p:extLst>
      <p:ext uri="{BB962C8B-B14F-4D97-AF65-F5344CB8AC3E}">
        <p14:creationId xmlns:p14="http://schemas.microsoft.com/office/powerpoint/2010/main" val="1003639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CB14-FBD4-4043-A946-0A201FE7C942}"/>
              </a:ext>
            </a:extLst>
          </p:cNvPr>
          <p:cNvSpPr>
            <a:spLocks noGrp="1"/>
          </p:cNvSpPr>
          <p:nvPr>
            <p:ph type="title"/>
          </p:nvPr>
        </p:nvSpPr>
        <p:spPr>
          <a:xfrm>
            <a:off x="735564" y="187843"/>
            <a:ext cx="10515600" cy="782541"/>
          </a:xfrm>
        </p:spPr>
        <p:txBody>
          <a:bodyPr>
            <a:normAutofit fontScale="90000"/>
          </a:bodyPr>
          <a:lstStyle/>
          <a:p>
            <a:r>
              <a:rPr lang="en-GB" dirty="0"/>
              <a:t>Lab : Create a canvas App in Power Apps (3 mods)</a:t>
            </a:r>
          </a:p>
        </p:txBody>
      </p:sp>
      <p:pic>
        <p:nvPicPr>
          <p:cNvPr id="4" name="Picture 3">
            <a:extLst>
              <a:ext uri="{FF2B5EF4-FFF2-40B4-BE49-F238E27FC236}">
                <a16:creationId xmlns:a16="http://schemas.microsoft.com/office/drawing/2014/main" id="{078EB5FD-3A9B-4FDB-B748-31847C910834}"/>
              </a:ext>
            </a:extLst>
          </p:cNvPr>
          <p:cNvPicPr>
            <a:picLocks noChangeAspect="1"/>
          </p:cNvPicPr>
          <p:nvPr/>
        </p:nvPicPr>
        <p:blipFill>
          <a:blip r:embed="rId2"/>
          <a:stretch>
            <a:fillRect/>
          </a:stretch>
        </p:blipFill>
        <p:spPr>
          <a:xfrm>
            <a:off x="2823099" y="1516927"/>
            <a:ext cx="9221263" cy="3402227"/>
          </a:xfrm>
          <a:prstGeom prst="rect">
            <a:avLst/>
          </a:prstGeom>
        </p:spPr>
      </p:pic>
      <p:sp>
        <p:nvSpPr>
          <p:cNvPr id="5" name="TextBox 4">
            <a:extLst>
              <a:ext uri="{FF2B5EF4-FFF2-40B4-BE49-F238E27FC236}">
                <a16:creationId xmlns:a16="http://schemas.microsoft.com/office/drawing/2014/main" id="{A406EF3C-365E-4C3F-939B-5FB10365D782}"/>
              </a:ext>
            </a:extLst>
          </p:cNvPr>
          <p:cNvSpPr txBox="1"/>
          <p:nvPr/>
        </p:nvSpPr>
        <p:spPr>
          <a:xfrm>
            <a:off x="905069" y="1082351"/>
            <a:ext cx="10702213" cy="369332"/>
          </a:xfrm>
          <a:prstGeom prst="rect">
            <a:avLst/>
          </a:prstGeom>
          <a:noFill/>
        </p:spPr>
        <p:txBody>
          <a:bodyPr wrap="square" rtlCol="0">
            <a:spAutoFit/>
          </a:bodyPr>
          <a:lstStyle/>
          <a:p>
            <a:r>
              <a:rPr lang="en-GB" dirty="0">
                <a:hlinkClick r:id="rId3"/>
              </a:rPr>
              <a:t>https://docs.microsoft.com/en-gb/learn/paths/create-powerapps/</a:t>
            </a:r>
            <a:endParaRPr lang="en-GB" dirty="0"/>
          </a:p>
        </p:txBody>
      </p:sp>
      <p:sp>
        <p:nvSpPr>
          <p:cNvPr id="3" name="TextBox 2">
            <a:extLst>
              <a:ext uri="{FF2B5EF4-FFF2-40B4-BE49-F238E27FC236}">
                <a16:creationId xmlns:a16="http://schemas.microsoft.com/office/drawing/2014/main" id="{0A850C29-D8AF-4F74-AC4C-D2492C728E38}"/>
              </a:ext>
            </a:extLst>
          </p:cNvPr>
          <p:cNvSpPr txBox="1"/>
          <p:nvPr/>
        </p:nvSpPr>
        <p:spPr>
          <a:xfrm>
            <a:off x="177553" y="5548545"/>
            <a:ext cx="11866809" cy="923330"/>
          </a:xfrm>
          <a:prstGeom prst="rect">
            <a:avLst/>
          </a:prstGeom>
          <a:noFill/>
        </p:spPr>
        <p:txBody>
          <a:bodyPr wrap="square" rtlCol="0">
            <a:spAutoFit/>
          </a:bodyPr>
          <a:lstStyle/>
          <a:p>
            <a:r>
              <a:rPr lang="en-GB" dirty="0"/>
              <a:t>Mod 1 ‘Get Started with Power Apps. </a:t>
            </a:r>
            <a:r>
              <a:rPr lang="en-GB" dirty="0" err="1"/>
              <a:t>Goto</a:t>
            </a:r>
            <a:r>
              <a:rPr lang="en-GB" dirty="0"/>
              <a:t> lesson 5 ‘Create your first app in Power Apps’.</a:t>
            </a:r>
          </a:p>
          <a:p>
            <a:r>
              <a:rPr lang="en-GB" dirty="0"/>
              <a:t>Mod 2 ‘Customize a canvas app in Power Apps’. Walk through this in class.</a:t>
            </a:r>
          </a:p>
          <a:p>
            <a:r>
              <a:rPr lang="en-GB" dirty="0"/>
              <a:t>Mod 3 ‘Manage apps in Power Apps’. Speed read through this in class.</a:t>
            </a:r>
          </a:p>
        </p:txBody>
      </p:sp>
    </p:spTree>
    <p:extLst>
      <p:ext uri="{BB962C8B-B14F-4D97-AF65-F5344CB8AC3E}">
        <p14:creationId xmlns:p14="http://schemas.microsoft.com/office/powerpoint/2010/main" val="2874049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43E420-33B0-418B-8688-52E4402C1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840"/>
            <a:ext cx="12192000" cy="6698319"/>
          </a:xfrm>
          <a:prstGeom prst="rect">
            <a:avLst/>
          </a:prstGeom>
        </p:spPr>
      </p:pic>
    </p:spTree>
    <p:extLst>
      <p:ext uri="{BB962C8B-B14F-4D97-AF65-F5344CB8AC3E}">
        <p14:creationId xmlns:p14="http://schemas.microsoft.com/office/powerpoint/2010/main" val="1519065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72AF8-3C46-48FA-AA4E-3998F70C8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688"/>
            <a:ext cx="12192000" cy="6590624"/>
          </a:xfrm>
          <a:prstGeom prst="rect">
            <a:avLst/>
          </a:prstGeom>
        </p:spPr>
      </p:pic>
    </p:spTree>
    <p:extLst>
      <p:ext uri="{BB962C8B-B14F-4D97-AF65-F5344CB8AC3E}">
        <p14:creationId xmlns:p14="http://schemas.microsoft.com/office/powerpoint/2010/main" val="366018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9748-A18E-401C-87DB-15E97F88597A}"/>
              </a:ext>
            </a:extLst>
          </p:cNvPr>
          <p:cNvSpPr>
            <a:spLocks noGrp="1"/>
          </p:cNvSpPr>
          <p:nvPr>
            <p:ph type="title"/>
          </p:nvPr>
        </p:nvSpPr>
        <p:spPr>
          <a:xfrm>
            <a:off x="838200" y="365125"/>
            <a:ext cx="10515600" cy="815605"/>
          </a:xfrm>
        </p:spPr>
        <p:txBody>
          <a:bodyPr/>
          <a:lstStyle/>
          <a:p>
            <a:r>
              <a:rPr lang="en-GB" dirty="0"/>
              <a:t>Session 1</a:t>
            </a:r>
          </a:p>
        </p:txBody>
      </p:sp>
      <p:sp>
        <p:nvSpPr>
          <p:cNvPr id="3" name="Content Placeholder 2">
            <a:extLst>
              <a:ext uri="{FF2B5EF4-FFF2-40B4-BE49-F238E27FC236}">
                <a16:creationId xmlns:a16="http://schemas.microsoft.com/office/drawing/2014/main" id="{C454D217-697A-45A0-973C-440F1838CBE6}"/>
              </a:ext>
            </a:extLst>
          </p:cNvPr>
          <p:cNvSpPr>
            <a:spLocks noGrp="1"/>
          </p:cNvSpPr>
          <p:nvPr>
            <p:ph idx="1"/>
          </p:nvPr>
        </p:nvSpPr>
        <p:spPr>
          <a:xfrm>
            <a:off x="838200" y="1180730"/>
            <a:ext cx="10515600" cy="4996233"/>
          </a:xfrm>
        </p:spPr>
        <p:txBody>
          <a:bodyPr>
            <a:normAutofit lnSpcReduction="10000"/>
          </a:bodyPr>
          <a:lstStyle/>
          <a:p>
            <a:r>
              <a:rPr lang="en-GB" dirty="0"/>
              <a:t>POWA10 : Intro to Power Platform &amp; Power Apps</a:t>
            </a:r>
          </a:p>
          <a:p>
            <a:r>
              <a:rPr lang="en-GB" dirty="0"/>
              <a:t>PL-900 Certification (pdf)</a:t>
            </a:r>
          </a:p>
          <a:p>
            <a:r>
              <a:rPr lang="en-GB" dirty="0"/>
              <a:t>Onboard user accounts or community account.</a:t>
            </a:r>
          </a:p>
          <a:p>
            <a:r>
              <a:rPr lang="en-GB" dirty="0"/>
              <a:t>Do Power Platform fundamentals MS Learn Step 3 (1&amp;2 self read).</a:t>
            </a:r>
          </a:p>
          <a:p>
            <a:r>
              <a:rPr lang="en-GB" dirty="0"/>
              <a:t>POWA40 : Intro to CDS</a:t>
            </a:r>
          </a:p>
          <a:p>
            <a:r>
              <a:rPr lang="en-GB" dirty="0"/>
              <a:t>Guest speaker Samit Saini</a:t>
            </a:r>
          </a:p>
          <a:p>
            <a:r>
              <a:rPr lang="en-GB" dirty="0"/>
              <a:t>5 weeks: </a:t>
            </a:r>
            <a:r>
              <a:rPr lang="en-GB" dirty="0" err="1"/>
              <a:t>wottabyte</a:t>
            </a:r>
            <a:r>
              <a:rPr lang="en-GB" dirty="0"/>
              <a:t>, slack, coursework etc..</a:t>
            </a:r>
          </a:p>
          <a:p>
            <a:r>
              <a:rPr lang="en-GB" dirty="0"/>
              <a:t>CDS Learn labs</a:t>
            </a:r>
          </a:p>
          <a:p>
            <a:endParaRPr lang="en-GB" dirty="0"/>
          </a:p>
          <a:p>
            <a:r>
              <a:rPr lang="en-GB" dirty="0"/>
              <a:t>Name.surname@wottabyte.com</a:t>
            </a:r>
          </a:p>
        </p:txBody>
      </p:sp>
    </p:spTree>
    <p:extLst>
      <p:ext uri="{BB962C8B-B14F-4D97-AF65-F5344CB8AC3E}">
        <p14:creationId xmlns:p14="http://schemas.microsoft.com/office/powerpoint/2010/main" val="3545641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4755A-83C5-4AE7-AE49-813B04DF8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13"/>
            <a:ext cx="12192000" cy="6840374"/>
          </a:xfrm>
          <a:prstGeom prst="rect">
            <a:avLst/>
          </a:prstGeom>
        </p:spPr>
      </p:pic>
    </p:spTree>
    <p:extLst>
      <p:ext uri="{BB962C8B-B14F-4D97-AF65-F5344CB8AC3E}">
        <p14:creationId xmlns:p14="http://schemas.microsoft.com/office/powerpoint/2010/main" val="3822182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2512F-DD00-4B6F-A5BA-D61526A08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861"/>
            <a:ext cx="12192000" cy="6610278"/>
          </a:xfrm>
          <a:prstGeom prst="rect">
            <a:avLst/>
          </a:prstGeom>
        </p:spPr>
      </p:pic>
    </p:spTree>
    <p:extLst>
      <p:ext uri="{BB962C8B-B14F-4D97-AF65-F5344CB8AC3E}">
        <p14:creationId xmlns:p14="http://schemas.microsoft.com/office/powerpoint/2010/main" val="10016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8A2F3A-C841-45EC-97EE-8CFCAA0F2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963"/>
            <a:ext cx="12192000" cy="6584073"/>
          </a:xfrm>
          <a:prstGeom prst="rect">
            <a:avLst/>
          </a:prstGeom>
        </p:spPr>
      </p:pic>
    </p:spTree>
    <p:extLst>
      <p:ext uri="{BB962C8B-B14F-4D97-AF65-F5344CB8AC3E}">
        <p14:creationId xmlns:p14="http://schemas.microsoft.com/office/powerpoint/2010/main" val="216711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AB719-56A1-4A9C-B79A-6BD52D13F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681"/>
            <a:ext cx="12192000" cy="6596638"/>
          </a:xfrm>
          <a:prstGeom prst="rect">
            <a:avLst/>
          </a:prstGeom>
        </p:spPr>
      </p:pic>
    </p:spTree>
    <p:extLst>
      <p:ext uri="{BB962C8B-B14F-4D97-AF65-F5344CB8AC3E}">
        <p14:creationId xmlns:p14="http://schemas.microsoft.com/office/powerpoint/2010/main" val="1480000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C2CE9-E8BB-4FF5-BF0C-9404BB912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082"/>
            <a:ext cx="12192000" cy="6515835"/>
          </a:xfrm>
          <a:prstGeom prst="rect">
            <a:avLst/>
          </a:prstGeom>
        </p:spPr>
      </p:pic>
    </p:spTree>
    <p:extLst>
      <p:ext uri="{BB962C8B-B14F-4D97-AF65-F5344CB8AC3E}">
        <p14:creationId xmlns:p14="http://schemas.microsoft.com/office/powerpoint/2010/main" val="273494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3C12-DDEC-4AED-803B-017E913AA16C}"/>
              </a:ext>
            </a:extLst>
          </p:cNvPr>
          <p:cNvSpPr>
            <a:spLocks noGrp="1"/>
          </p:cNvSpPr>
          <p:nvPr>
            <p:ph type="title"/>
          </p:nvPr>
        </p:nvSpPr>
        <p:spPr/>
        <p:txBody>
          <a:bodyPr/>
          <a:lstStyle/>
          <a:p>
            <a:r>
              <a:rPr lang="en-GB" dirty="0"/>
              <a:t>Model Driven Apps</a:t>
            </a:r>
          </a:p>
        </p:txBody>
      </p:sp>
      <p:sp>
        <p:nvSpPr>
          <p:cNvPr id="3" name="Content Placeholder 2">
            <a:extLst>
              <a:ext uri="{FF2B5EF4-FFF2-40B4-BE49-F238E27FC236}">
                <a16:creationId xmlns:a16="http://schemas.microsoft.com/office/drawing/2014/main" id="{0D8B179A-2F72-456C-B917-6B442515EB6E}"/>
              </a:ext>
            </a:extLst>
          </p:cNvPr>
          <p:cNvSpPr>
            <a:spLocks noGrp="1"/>
          </p:cNvSpPr>
          <p:nvPr>
            <p:ph idx="1"/>
          </p:nvPr>
        </p:nvSpPr>
        <p:spPr/>
        <p:txBody>
          <a:bodyPr/>
          <a:lstStyle/>
          <a:p>
            <a:r>
              <a:rPr lang="en-GB" dirty="0"/>
              <a:t>Business process apps</a:t>
            </a:r>
          </a:p>
          <a:p>
            <a:r>
              <a:rPr lang="en-GB" dirty="0"/>
              <a:t>Common Data Service</a:t>
            </a:r>
          </a:p>
          <a:p>
            <a:r>
              <a:rPr lang="en-GB" dirty="0"/>
              <a:t>IPA – CDS more than a database</a:t>
            </a:r>
          </a:p>
          <a:p>
            <a:r>
              <a:rPr lang="en-GB" dirty="0"/>
              <a:t>Entities</a:t>
            </a:r>
          </a:p>
          <a:p>
            <a:endParaRPr lang="en-GB" dirty="0"/>
          </a:p>
          <a:p>
            <a:endParaRPr lang="en-GB" dirty="0"/>
          </a:p>
        </p:txBody>
      </p:sp>
    </p:spTree>
    <p:extLst>
      <p:ext uri="{BB962C8B-B14F-4D97-AF65-F5344CB8AC3E}">
        <p14:creationId xmlns:p14="http://schemas.microsoft.com/office/powerpoint/2010/main" val="2056559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B19E7-D160-45FB-82DE-3B8E85C0A14D}"/>
              </a:ext>
            </a:extLst>
          </p:cNvPr>
          <p:cNvPicPr>
            <a:picLocks noChangeAspect="1"/>
          </p:cNvPicPr>
          <p:nvPr/>
        </p:nvPicPr>
        <p:blipFill>
          <a:blip r:embed="rId2"/>
          <a:stretch>
            <a:fillRect/>
          </a:stretch>
        </p:blipFill>
        <p:spPr>
          <a:xfrm>
            <a:off x="0" y="455729"/>
            <a:ext cx="12192000" cy="5946541"/>
          </a:xfrm>
          <a:prstGeom prst="rect">
            <a:avLst/>
          </a:prstGeom>
        </p:spPr>
      </p:pic>
    </p:spTree>
    <p:extLst>
      <p:ext uri="{BB962C8B-B14F-4D97-AF65-F5344CB8AC3E}">
        <p14:creationId xmlns:p14="http://schemas.microsoft.com/office/powerpoint/2010/main" val="2559630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9DF0-C72D-4B14-BEBE-48B262C796EE}"/>
              </a:ext>
            </a:extLst>
          </p:cNvPr>
          <p:cNvSpPr>
            <a:spLocks noGrp="1"/>
          </p:cNvSpPr>
          <p:nvPr>
            <p:ph type="title"/>
          </p:nvPr>
        </p:nvSpPr>
        <p:spPr/>
        <p:txBody>
          <a:bodyPr/>
          <a:lstStyle/>
          <a:p>
            <a:r>
              <a:rPr lang="en-GB" dirty="0"/>
              <a:t>App Designer</a:t>
            </a:r>
          </a:p>
        </p:txBody>
      </p:sp>
      <p:pic>
        <p:nvPicPr>
          <p:cNvPr id="4" name="Picture 3">
            <a:extLst>
              <a:ext uri="{FF2B5EF4-FFF2-40B4-BE49-F238E27FC236}">
                <a16:creationId xmlns:a16="http://schemas.microsoft.com/office/drawing/2014/main" id="{EF710947-61B5-4BD8-8FD6-22B044FA49A5}"/>
              </a:ext>
            </a:extLst>
          </p:cNvPr>
          <p:cNvPicPr>
            <a:picLocks noChangeAspect="1"/>
          </p:cNvPicPr>
          <p:nvPr/>
        </p:nvPicPr>
        <p:blipFill>
          <a:blip r:embed="rId2"/>
          <a:stretch>
            <a:fillRect/>
          </a:stretch>
        </p:blipFill>
        <p:spPr>
          <a:xfrm>
            <a:off x="639192" y="2268958"/>
            <a:ext cx="11079332" cy="3980460"/>
          </a:xfrm>
          <a:prstGeom prst="rect">
            <a:avLst/>
          </a:prstGeom>
        </p:spPr>
      </p:pic>
    </p:spTree>
    <p:extLst>
      <p:ext uri="{BB962C8B-B14F-4D97-AF65-F5344CB8AC3E}">
        <p14:creationId xmlns:p14="http://schemas.microsoft.com/office/powerpoint/2010/main" val="2809069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7CB0D5-F5B1-45C2-941F-6F23742EC941}"/>
              </a:ext>
            </a:extLst>
          </p:cNvPr>
          <p:cNvPicPr>
            <a:picLocks noChangeAspect="1"/>
          </p:cNvPicPr>
          <p:nvPr/>
        </p:nvPicPr>
        <p:blipFill>
          <a:blip r:embed="rId2"/>
          <a:stretch>
            <a:fillRect/>
          </a:stretch>
        </p:blipFill>
        <p:spPr>
          <a:xfrm>
            <a:off x="962025" y="261937"/>
            <a:ext cx="10267950" cy="6334125"/>
          </a:xfrm>
          <a:prstGeom prst="rect">
            <a:avLst/>
          </a:prstGeom>
        </p:spPr>
      </p:pic>
    </p:spTree>
    <p:extLst>
      <p:ext uri="{BB962C8B-B14F-4D97-AF65-F5344CB8AC3E}">
        <p14:creationId xmlns:p14="http://schemas.microsoft.com/office/powerpoint/2010/main" val="400304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47EB3-E7EF-4BD5-8C77-DD665021C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2165"/>
            <a:ext cx="12192000" cy="6353669"/>
          </a:xfrm>
          <a:prstGeom prst="rect">
            <a:avLst/>
          </a:prstGeom>
        </p:spPr>
      </p:pic>
    </p:spTree>
    <p:extLst>
      <p:ext uri="{BB962C8B-B14F-4D97-AF65-F5344CB8AC3E}">
        <p14:creationId xmlns:p14="http://schemas.microsoft.com/office/powerpoint/2010/main" val="1302619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A390-C0B9-4373-BF34-BDD96B4D5830}"/>
              </a:ext>
            </a:extLst>
          </p:cNvPr>
          <p:cNvSpPr>
            <a:spLocks noGrp="1"/>
          </p:cNvSpPr>
          <p:nvPr>
            <p:ph type="title"/>
          </p:nvPr>
        </p:nvSpPr>
        <p:spPr/>
        <p:txBody>
          <a:bodyPr/>
          <a:lstStyle/>
          <a:p>
            <a:r>
              <a:rPr lang="en-GB" dirty="0"/>
              <a:t>Links</a:t>
            </a:r>
          </a:p>
        </p:txBody>
      </p:sp>
      <p:sp>
        <p:nvSpPr>
          <p:cNvPr id="3" name="Content Placeholder 2">
            <a:extLst>
              <a:ext uri="{FF2B5EF4-FFF2-40B4-BE49-F238E27FC236}">
                <a16:creationId xmlns:a16="http://schemas.microsoft.com/office/drawing/2014/main" id="{0C7B4B5E-8DCA-470D-95B7-EE5261358549}"/>
              </a:ext>
            </a:extLst>
          </p:cNvPr>
          <p:cNvSpPr>
            <a:spLocks noGrp="1"/>
          </p:cNvSpPr>
          <p:nvPr>
            <p:ph idx="1"/>
          </p:nvPr>
        </p:nvSpPr>
        <p:spPr/>
        <p:txBody>
          <a:bodyPr>
            <a:normAutofit fontScale="92500"/>
          </a:bodyPr>
          <a:lstStyle/>
          <a:p>
            <a:r>
              <a:rPr lang="en-GB" dirty="0"/>
              <a:t>Documentation: </a:t>
            </a:r>
            <a:r>
              <a:rPr lang="en-GB" dirty="0">
                <a:hlinkClick r:id="rId2"/>
              </a:rPr>
              <a:t>https://docs.microsoft.com/en-gb/power-platform/</a:t>
            </a:r>
            <a:endParaRPr lang="en-GB" dirty="0"/>
          </a:p>
          <a:p>
            <a:r>
              <a:rPr lang="en-GB" dirty="0"/>
              <a:t>Power Platform fundamentals MS Learn Step 3 (1&amp;2 self read).</a:t>
            </a:r>
          </a:p>
          <a:p>
            <a:r>
              <a:rPr lang="en-GB" dirty="0">
                <a:hlinkClick r:id="rId3"/>
              </a:rPr>
              <a:t>https://docs.microsoft.com/en-gb/learn/paths/power-plat-fundamentals/</a:t>
            </a:r>
            <a:endParaRPr lang="en-GB" dirty="0"/>
          </a:p>
          <a:p>
            <a:r>
              <a:rPr lang="en-GB" dirty="0">
                <a:hlinkClick r:id="rId4"/>
              </a:rPr>
              <a:t>https://docs.microsoft.com/en-gb/learn/modules/build-app-solution/index</a:t>
            </a:r>
            <a:endParaRPr lang="en-GB" dirty="0"/>
          </a:p>
          <a:p>
            <a:r>
              <a:rPr lang="en-GB" dirty="0"/>
              <a:t>PL-900 certification </a:t>
            </a:r>
            <a:r>
              <a:rPr lang="en-GB" dirty="0">
                <a:hlinkClick r:id="rId5"/>
              </a:rPr>
              <a:t>https://docs.microsoft.com/en-us/learn/certifications/exams/pl-900</a:t>
            </a:r>
            <a:endParaRPr lang="en-GB" dirty="0"/>
          </a:p>
          <a:p>
            <a:r>
              <a:rPr lang="en-GB" dirty="0"/>
              <a:t>CDS start see Step4 from PP fundamentals.</a:t>
            </a:r>
          </a:p>
          <a:p>
            <a:r>
              <a:rPr lang="en-GB" dirty="0"/>
              <a:t>CDS more </a:t>
            </a:r>
            <a:r>
              <a:rPr lang="en-GB" dirty="0">
                <a:hlinkClick r:id="rId6"/>
              </a:rPr>
              <a:t>https://docs.microsoft.com/en-gb/learn/paths/get-started-cds/</a:t>
            </a:r>
            <a:endParaRPr lang="en-GB" dirty="0"/>
          </a:p>
          <a:p>
            <a:endParaRPr lang="en-GB" dirty="0"/>
          </a:p>
          <a:p>
            <a:endParaRPr lang="en-GB"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D1B924A-7ED1-4EE1-93A5-38D388040A1D}"/>
                  </a:ext>
                </a:extLst>
              </p:cNvPr>
              <p:cNvGraphicFramePr>
                <a:graphicFrameLocks noChangeAspect="1"/>
              </p:cNvGraphicFramePr>
              <p:nvPr>
                <p:extLst>
                  <p:ext uri="{D42A27DB-BD31-4B8C-83A1-F6EECF244321}">
                    <p14:modId xmlns:p14="http://schemas.microsoft.com/office/powerpoint/2010/main" val="1888248933"/>
                  </p:ext>
                </p:extLst>
              </p:nvPr>
            </p:nvGraphicFramePr>
            <p:xfrm>
              <a:off x="-192026" y="5441819"/>
              <a:ext cx="3048000" cy="1714500"/>
            </p:xfrm>
            <a:graphic>
              <a:graphicData uri="http://schemas.microsoft.com/office/powerpoint/2016/slidezoom">
                <pslz:sldZm>
                  <pslz:sldZmObj sldId="260" cId="3008276180">
                    <pslz:zmPr id="{E91E0CEB-10C2-4565-976C-B9A1CA347617}" returnToParent="0"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Slide Zoom 4">
                <a:hlinkClick r:id="rId8" action="ppaction://hlinksldjump"/>
                <a:extLst>
                  <a:ext uri="{FF2B5EF4-FFF2-40B4-BE49-F238E27FC236}">
                    <a16:creationId xmlns:a16="http://schemas.microsoft.com/office/drawing/2014/main" id="{5D1B924A-7ED1-4EE1-93A5-38D388040A1D}"/>
                  </a:ext>
                </a:extLst>
              </p:cNvPr>
              <p:cNvPicPr>
                <a:picLocks noGrp="1" noRot="1" noChangeAspect="1" noMove="1" noResize="1" noEditPoints="1" noAdjustHandles="1" noChangeArrowheads="1" noChangeShapeType="1"/>
              </p:cNvPicPr>
              <p:nvPr/>
            </p:nvPicPr>
            <p:blipFill>
              <a:blip r:embed="rId9"/>
              <a:stretch>
                <a:fillRect/>
              </a:stretch>
            </p:blipFill>
            <p:spPr>
              <a:xfrm>
                <a:off x="-192026" y="5441819"/>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008276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F550-B12B-40C1-A004-C69F9245CB99}"/>
              </a:ext>
            </a:extLst>
          </p:cNvPr>
          <p:cNvSpPr>
            <a:spLocks noGrp="1"/>
          </p:cNvSpPr>
          <p:nvPr>
            <p:ph type="title"/>
          </p:nvPr>
        </p:nvSpPr>
        <p:spPr>
          <a:xfrm>
            <a:off x="829322" y="107673"/>
            <a:ext cx="10312153" cy="700195"/>
          </a:xfrm>
        </p:spPr>
        <p:txBody>
          <a:bodyPr/>
          <a:lstStyle/>
          <a:p>
            <a:r>
              <a:rPr lang="en-GB" dirty="0"/>
              <a:t>Entity</a:t>
            </a:r>
          </a:p>
        </p:txBody>
      </p:sp>
      <p:pic>
        <p:nvPicPr>
          <p:cNvPr id="6" name="Picture 5">
            <a:extLst>
              <a:ext uri="{FF2B5EF4-FFF2-40B4-BE49-F238E27FC236}">
                <a16:creationId xmlns:a16="http://schemas.microsoft.com/office/drawing/2014/main" id="{97309283-61AA-4476-B97A-6FC9A6873AF6}"/>
              </a:ext>
            </a:extLst>
          </p:cNvPr>
          <p:cNvPicPr>
            <a:picLocks noChangeAspect="1"/>
          </p:cNvPicPr>
          <p:nvPr/>
        </p:nvPicPr>
        <p:blipFill>
          <a:blip r:embed="rId2"/>
          <a:stretch>
            <a:fillRect/>
          </a:stretch>
        </p:blipFill>
        <p:spPr>
          <a:xfrm>
            <a:off x="0" y="886408"/>
            <a:ext cx="12192000" cy="5971592"/>
          </a:xfrm>
          <a:prstGeom prst="rect">
            <a:avLst/>
          </a:prstGeom>
        </p:spPr>
      </p:pic>
    </p:spTree>
    <p:extLst>
      <p:ext uri="{BB962C8B-B14F-4D97-AF65-F5344CB8AC3E}">
        <p14:creationId xmlns:p14="http://schemas.microsoft.com/office/powerpoint/2010/main" val="1368281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6355-6F07-4521-97BA-0FED82C3262A}"/>
              </a:ext>
            </a:extLst>
          </p:cNvPr>
          <p:cNvSpPr>
            <a:spLocks noGrp="1"/>
          </p:cNvSpPr>
          <p:nvPr>
            <p:ph type="title"/>
          </p:nvPr>
        </p:nvSpPr>
        <p:spPr/>
        <p:txBody>
          <a:bodyPr/>
          <a:lstStyle/>
          <a:p>
            <a:r>
              <a:rPr lang="en-GB" dirty="0" err="1"/>
              <a:t>Comman</a:t>
            </a:r>
            <a:r>
              <a:rPr lang="en-GB" dirty="0"/>
              <a:t> Data service</a:t>
            </a:r>
          </a:p>
        </p:txBody>
      </p:sp>
      <p:sp>
        <p:nvSpPr>
          <p:cNvPr id="3" name="Content Placeholder 2">
            <a:extLst>
              <a:ext uri="{FF2B5EF4-FFF2-40B4-BE49-F238E27FC236}">
                <a16:creationId xmlns:a16="http://schemas.microsoft.com/office/drawing/2014/main" id="{C16FF8DD-2BFD-4AD4-B9F1-9F6CEAAFA95B}"/>
              </a:ext>
            </a:extLst>
          </p:cNvPr>
          <p:cNvSpPr>
            <a:spLocks noGrp="1"/>
          </p:cNvSpPr>
          <p:nvPr>
            <p:ph idx="1"/>
          </p:nvPr>
        </p:nvSpPr>
        <p:spPr/>
        <p:txBody>
          <a:bodyPr>
            <a:normAutofit fontScale="85000" lnSpcReduction="10000"/>
          </a:bodyPr>
          <a:lstStyle/>
          <a:p>
            <a:r>
              <a:rPr lang="en-GB" dirty="0"/>
              <a:t>Show entities</a:t>
            </a:r>
          </a:p>
          <a:p>
            <a:r>
              <a:rPr lang="en-GB" dirty="0"/>
              <a:t>Edit entities</a:t>
            </a:r>
          </a:p>
          <a:p>
            <a:r>
              <a:rPr lang="en-GB" dirty="0"/>
              <a:t>Standard entities ; Open Data Initiative (SAP, Adobe &amp; MS)</a:t>
            </a:r>
          </a:p>
          <a:p>
            <a:r>
              <a:rPr lang="en-GB" dirty="0"/>
              <a:t>Custom entities; why  (other entities ‘complex’/’restricted’).</a:t>
            </a:r>
          </a:p>
          <a:p>
            <a:r>
              <a:rPr lang="en-GB" dirty="0"/>
              <a:t>4TB per instance of CDS</a:t>
            </a:r>
          </a:p>
          <a:p>
            <a:endParaRPr lang="en-GB" dirty="0"/>
          </a:p>
          <a:p>
            <a:endParaRPr lang="en-GB" dirty="0"/>
          </a:p>
          <a:p>
            <a:r>
              <a:rPr lang="en-GB" dirty="0"/>
              <a:t>D365 Sales, Customer Engagement, Customer Service, Talent, Marketing</a:t>
            </a:r>
          </a:p>
          <a:p>
            <a:r>
              <a:rPr lang="en-US" dirty="0"/>
              <a:t>Dynamics 365 Finance, Dynamic 365 Supply Chain Management, and Dynamics 365 Retail currently require the configuration of the Data Integrator to make your business data available within Common Data Service.</a:t>
            </a:r>
            <a:endParaRPr lang="en-GB" dirty="0"/>
          </a:p>
        </p:txBody>
      </p:sp>
    </p:spTree>
    <p:extLst>
      <p:ext uri="{BB962C8B-B14F-4D97-AF65-F5344CB8AC3E}">
        <p14:creationId xmlns:p14="http://schemas.microsoft.com/office/powerpoint/2010/main" val="1451354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9720-D3AD-49FD-8513-0A92F3F38550}"/>
              </a:ext>
            </a:extLst>
          </p:cNvPr>
          <p:cNvSpPr>
            <a:spLocks noGrp="1"/>
          </p:cNvSpPr>
          <p:nvPr>
            <p:ph type="title"/>
          </p:nvPr>
        </p:nvSpPr>
        <p:spPr/>
        <p:txBody>
          <a:bodyPr/>
          <a:lstStyle/>
          <a:p>
            <a:r>
              <a:rPr lang="en-GB" dirty="0"/>
              <a:t>Fields, Relationships, Biz Rules, Views, Forms, Dashboards, Charts, Keys, Data</a:t>
            </a:r>
          </a:p>
        </p:txBody>
      </p:sp>
      <p:pic>
        <p:nvPicPr>
          <p:cNvPr id="4" name="Picture 3">
            <a:extLst>
              <a:ext uri="{FF2B5EF4-FFF2-40B4-BE49-F238E27FC236}">
                <a16:creationId xmlns:a16="http://schemas.microsoft.com/office/drawing/2014/main" id="{7C2BC7DC-9DD7-4F1F-A501-8DBE382E61B3}"/>
              </a:ext>
            </a:extLst>
          </p:cNvPr>
          <p:cNvPicPr>
            <a:picLocks noChangeAspect="1"/>
          </p:cNvPicPr>
          <p:nvPr/>
        </p:nvPicPr>
        <p:blipFill>
          <a:blip r:embed="rId2"/>
          <a:stretch>
            <a:fillRect/>
          </a:stretch>
        </p:blipFill>
        <p:spPr>
          <a:xfrm>
            <a:off x="0" y="2208179"/>
            <a:ext cx="12192000" cy="3720025"/>
          </a:xfrm>
          <a:prstGeom prst="rect">
            <a:avLst/>
          </a:prstGeom>
        </p:spPr>
      </p:pic>
    </p:spTree>
    <p:extLst>
      <p:ext uri="{BB962C8B-B14F-4D97-AF65-F5344CB8AC3E}">
        <p14:creationId xmlns:p14="http://schemas.microsoft.com/office/powerpoint/2010/main" val="2264815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8091-AA8A-4264-B9F4-33FC420CF95B}"/>
              </a:ext>
            </a:extLst>
          </p:cNvPr>
          <p:cNvSpPr>
            <a:spLocks noGrp="1"/>
          </p:cNvSpPr>
          <p:nvPr>
            <p:ph type="title"/>
          </p:nvPr>
        </p:nvSpPr>
        <p:spPr/>
        <p:txBody>
          <a:bodyPr/>
          <a:lstStyle/>
          <a:p>
            <a:r>
              <a:rPr lang="en-GB" dirty="0"/>
              <a:t>Fields</a:t>
            </a:r>
          </a:p>
        </p:txBody>
      </p:sp>
      <p:pic>
        <p:nvPicPr>
          <p:cNvPr id="3" name="Picture 2">
            <a:extLst>
              <a:ext uri="{FF2B5EF4-FFF2-40B4-BE49-F238E27FC236}">
                <a16:creationId xmlns:a16="http://schemas.microsoft.com/office/drawing/2014/main" id="{2C5CE7A5-1A87-4954-9337-065BC14DD342}"/>
              </a:ext>
            </a:extLst>
          </p:cNvPr>
          <p:cNvPicPr>
            <a:picLocks noChangeAspect="1"/>
          </p:cNvPicPr>
          <p:nvPr/>
        </p:nvPicPr>
        <p:blipFill>
          <a:blip r:embed="rId2"/>
          <a:stretch>
            <a:fillRect/>
          </a:stretch>
        </p:blipFill>
        <p:spPr>
          <a:xfrm>
            <a:off x="4048125" y="0"/>
            <a:ext cx="4095750" cy="6858000"/>
          </a:xfrm>
          <a:prstGeom prst="rect">
            <a:avLst/>
          </a:prstGeom>
        </p:spPr>
      </p:pic>
    </p:spTree>
    <p:extLst>
      <p:ext uri="{BB962C8B-B14F-4D97-AF65-F5344CB8AC3E}">
        <p14:creationId xmlns:p14="http://schemas.microsoft.com/office/powerpoint/2010/main" val="1827112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BAD50-3E4C-47D4-B1AB-39640867BABC}"/>
              </a:ext>
            </a:extLst>
          </p:cNvPr>
          <p:cNvSpPr>
            <a:spLocks noGrp="1"/>
          </p:cNvSpPr>
          <p:nvPr>
            <p:ph type="title"/>
          </p:nvPr>
        </p:nvSpPr>
        <p:spPr/>
        <p:txBody>
          <a:bodyPr/>
          <a:lstStyle/>
          <a:p>
            <a:r>
              <a:rPr lang="en-GB" dirty="0"/>
              <a:t>Fields (think calculated columns)</a:t>
            </a:r>
          </a:p>
        </p:txBody>
      </p:sp>
      <p:sp>
        <p:nvSpPr>
          <p:cNvPr id="3" name="Content Placeholder 2">
            <a:extLst>
              <a:ext uri="{FF2B5EF4-FFF2-40B4-BE49-F238E27FC236}">
                <a16:creationId xmlns:a16="http://schemas.microsoft.com/office/drawing/2014/main" id="{69814874-4183-40C5-A93B-F6912EEACA26}"/>
              </a:ext>
            </a:extLst>
          </p:cNvPr>
          <p:cNvSpPr>
            <a:spLocks noGrp="1"/>
          </p:cNvSpPr>
          <p:nvPr>
            <p:ph idx="1"/>
          </p:nvPr>
        </p:nvSpPr>
        <p:spPr/>
        <p:txBody>
          <a:bodyPr>
            <a:normAutofit lnSpcReduction="10000"/>
          </a:bodyPr>
          <a:lstStyle/>
          <a:p>
            <a:r>
              <a:rPr lang="en-GB" dirty="0"/>
              <a:t>Add calculated fields see Calculated or </a:t>
            </a:r>
            <a:r>
              <a:rPr lang="en-GB" dirty="0" err="1"/>
              <a:t>Roolup</a:t>
            </a:r>
            <a:r>
              <a:rPr lang="en-GB" dirty="0"/>
              <a:t> use ‘+ Calculation’</a:t>
            </a:r>
          </a:p>
          <a:p>
            <a:r>
              <a:rPr lang="en-GB" b="1" dirty="0"/>
              <a:t>ADDHOURS</a:t>
            </a:r>
            <a:r>
              <a:rPr lang="en-GB" dirty="0"/>
              <a:t>, </a:t>
            </a:r>
            <a:r>
              <a:rPr lang="en-GB" b="1" dirty="0"/>
              <a:t>ADDDAYS</a:t>
            </a:r>
            <a:r>
              <a:rPr lang="en-GB" dirty="0"/>
              <a:t>, </a:t>
            </a:r>
            <a:r>
              <a:rPr lang="en-GB" b="1" dirty="0"/>
              <a:t>ADDWEEKS</a:t>
            </a:r>
            <a:r>
              <a:rPr lang="en-GB" dirty="0"/>
              <a:t>, </a:t>
            </a:r>
            <a:r>
              <a:rPr lang="en-GB" b="1" dirty="0"/>
              <a:t>ADDMONTHS</a:t>
            </a:r>
            <a:r>
              <a:rPr lang="en-GB" dirty="0"/>
              <a:t>, </a:t>
            </a:r>
            <a:r>
              <a:rPr lang="en-GB" b="1" dirty="0"/>
              <a:t>ADDYEARS</a:t>
            </a:r>
            <a:r>
              <a:rPr lang="en-GB" dirty="0"/>
              <a:t>, </a:t>
            </a:r>
            <a:r>
              <a:rPr lang="en-GB" b="1" dirty="0"/>
              <a:t>SUBTRACTHOURS</a:t>
            </a:r>
            <a:r>
              <a:rPr lang="en-GB" dirty="0"/>
              <a:t>, </a:t>
            </a:r>
            <a:r>
              <a:rPr lang="en-GB" b="1" dirty="0"/>
              <a:t>SUBTRACTDAYS</a:t>
            </a:r>
            <a:r>
              <a:rPr lang="en-GB" dirty="0"/>
              <a:t>, </a:t>
            </a:r>
            <a:r>
              <a:rPr lang="en-GB" b="1" dirty="0"/>
              <a:t>SUBTRACTWEEKS</a:t>
            </a:r>
            <a:r>
              <a:rPr lang="en-GB" dirty="0"/>
              <a:t>, </a:t>
            </a:r>
            <a:r>
              <a:rPr lang="en-GB" b="1" dirty="0"/>
              <a:t>SUBTRACTMONTHS</a:t>
            </a:r>
            <a:r>
              <a:rPr lang="en-GB" dirty="0"/>
              <a:t>, </a:t>
            </a:r>
            <a:r>
              <a:rPr lang="en-GB" b="1" dirty="0"/>
              <a:t>SUBTRACTYEARS</a:t>
            </a:r>
            <a:r>
              <a:rPr lang="en-GB" dirty="0"/>
              <a:t>, </a:t>
            </a:r>
            <a:r>
              <a:rPr lang="en-GB" b="1" dirty="0"/>
              <a:t>DIFFINDAYS</a:t>
            </a:r>
            <a:r>
              <a:rPr lang="en-GB" dirty="0"/>
              <a:t>, </a:t>
            </a:r>
            <a:r>
              <a:rPr lang="en-GB" b="1" dirty="0"/>
              <a:t>DIFFINHOURS</a:t>
            </a:r>
            <a:r>
              <a:rPr lang="en-GB" dirty="0"/>
              <a:t>, </a:t>
            </a:r>
            <a:r>
              <a:rPr lang="en-GB" b="1" dirty="0"/>
              <a:t>DIFFINMINUTES</a:t>
            </a:r>
            <a:r>
              <a:rPr lang="en-GB" dirty="0"/>
              <a:t>, </a:t>
            </a:r>
            <a:r>
              <a:rPr lang="en-GB" b="1" dirty="0"/>
              <a:t>DIFFINMONTHS</a:t>
            </a:r>
            <a:r>
              <a:rPr lang="en-GB" dirty="0"/>
              <a:t>, </a:t>
            </a:r>
            <a:r>
              <a:rPr lang="en-GB" b="1" dirty="0"/>
              <a:t>DIFFINWEEKS</a:t>
            </a:r>
            <a:r>
              <a:rPr lang="en-GB" dirty="0"/>
              <a:t>, </a:t>
            </a:r>
            <a:r>
              <a:rPr lang="en-GB" b="1" dirty="0"/>
              <a:t>DIFFINYEARS</a:t>
            </a:r>
            <a:r>
              <a:rPr lang="en-GB" dirty="0"/>
              <a:t>, </a:t>
            </a:r>
            <a:r>
              <a:rPr lang="en-GB" b="1" dirty="0"/>
              <a:t>CONCAT</a:t>
            </a:r>
            <a:r>
              <a:rPr lang="en-GB" dirty="0"/>
              <a:t>, </a:t>
            </a:r>
            <a:r>
              <a:rPr lang="en-GB" b="1" dirty="0"/>
              <a:t>TRIMLEFT</a:t>
            </a:r>
            <a:r>
              <a:rPr lang="en-GB" dirty="0"/>
              <a:t>, and </a:t>
            </a:r>
            <a:r>
              <a:rPr lang="en-GB" b="1" dirty="0"/>
              <a:t>TRIMRIGHT</a:t>
            </a:r>
            <a:r>
              <a:rPr lang="en-GB" dirty="0"/>
              <a:t>.</a:t>
            </a:r>
          </a:p>
          <a:p>
            <a:r>
              <a:rPr lang="en-GB" dirty="0"/>
              <a:t>Conditions &amp; Action</a:t>
            </a:r>
          </a:p>
          <a:p>
            <a:endParaRPr lang="en-GB" dirty="0"/>
          </a:p>
          <a:p>
            <a:r>
              <a:rPr lang="en-GB" dirty="0">
                <a:hlinkClick r:id="rId2"/>
              </a:rPr>
              <a:t>https://docs.microsoft.com/en-us/powerapps/maker/common-data-service/define-calculated-fields</a:t>
            </a:r>
            <a:endParaRPr lang="en-GB" dirty="0"/>
          </a:p>
        </p:txBody>
      </p:sp>
    </p:spTree>
    <p:extLst>
      <p:ext uri="{BB962C8B-B14F-4D97-AF65-F5344CB8AC3E}">
        <p14:creationId xmlns:p14="http://schemas.microsoft.com/office/powerpoint/2010/main" val="2948865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B6E82-0ADF-42AF-BDED-A034F9DFEEE8}"/>
              </a:ext>
            </a:extLst>
          </p:cNvPr>
          <p:cNvSpPr>
            <a:spLocks noGrp="1"/>
          </p:cNvSpPr>
          <p:nvPr>
            <p:ph type="title"/>
          </p:nvPr>
        </p:nvSpPr>
        <p:spPr/>
        <p:txBody>
          <a:bodyPr/>
          <a:lstStyle/>
          <a:p>
            <a:r>
              <a:rPr lang="en-GB" dirty="0"/>
              <a:t>Relationships</a:t>
            </a:r>
          </a:p>
        </p:txBody>
      </p:sp>
      <p:pic>
        <p:nvPicPr>
          <p:cNvPr id="4" name="Picture 3">
            <a:extLst>
              <a:ext uri="{FF2B5EF4-FFF2-40B4-BE49-F238E27FC236}">
                <a16:creationId xmlns:a16="http://schemas.microsoft.com/office/drawing/2014/main" id="{797E6D85-81E0-4FB3-BE01-1F3333B5F95D}"/>
              </a:ext>
            </a:extLst>
          </p:cNvPr>
          <p:cNvPicPr>
            <a:picLocks noChangeAspect="1"/>
          </p:cNvPicPr>
          <p:nvPr/>
        </p:nvPicPr>
        <p:blipFill>
          <a:blip r:embed="rId2"/>
          <a:stretch>
            <a:fillRect/>
          </a:stretch>
        </p:blipFill>
        <p:spPr>
          <a:xfrm>
            <a:off x="0" y="1827882"/>
            <a:ext cx="12192000" cy="3202236"/>
          </a:xfrm>
          <a:prstGeom prst="rect">
            <a:avLst/>
          </a:prstGeom>
        </p:spPr>
      </p:pic>
    </p:spTree>
    <p:extLst>
      <p:ext uri="{BB962C8B-B14F-4D97-AF65-F5344CB8AC3E}">
        <p14:creationId xmlns:p14="http://schemas.microsoft.com/office/powerpoint/2010/main" val="1242144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5B2A-1B87-40BB-9599-03B2AD622183}"/>
              </a:ext>
            </a:extLst>
          </p:cNvPr>
          <p:cNvSpPr>
            <a:spLocks noGrp="1"/>
          </p:cNvSpPr>
          <p:nvPr>
            <p:ph type="title"/>
          </p:nvPr>
        </p:nvSpPr>
        <p:spPr>
          <a:xfrm>
            <a:off x="838200" y="89917"/>
            <a:ext cx="10515600" cy="1325563"/>
          </a:xfrm>
        </p:spPr>
        <p:txBody>
          <a:bodyPr/>
          <a:lstStyle/>
          <a:p>
            <a:r>
              <a:rPr lang="en-GB" dirty="0"/>
              <a:t>Views: SSRS Paginated Reports</a:t>
            </a:r>
          </a:p>
        </p:txBody>
      </p:sp>
      <p:pic>
        <p:nvPicPr>
          <p:cNvPr id="3" name="Picture 2">
            <a:extLst>
              <a:ext uri="{FF2B5EF4-FFF2-40B4-BE49-F238E27FC236}">
                <a16:creationId xmlns:a16="http://schemas.microsoft.com/office/drawing/2014/main" id="{F8C5F7D7-75BC-4C02-85DA-B5A11FDA45C2}"/>
              </a:ext>
            </a:extLst>
          </p:cNvPr>
          <p:cNvPicPr>
            <a:picLocks noChangeAspect="1"/>
          </p:cNvPicPr>
          <p:nvPr/>
        </p:nvPicPr>
        <p:blipFill>
          <a:blip r:embed="rId2"/>
          <a:stretch>
            <a:fillRect/>
          </a:stretch>
        </p:blipFill>
        <p:spPr>
          <a:xfrm>
            <a:off x="0" y="1268672"/>
            <a:ext cx="12192000" cy="5589328"/>
          </a:xfrm>
          <a:prstGeom prst="rect">
            <a:avLst/>
          </a:prstGeom>
        </p:spPr>
      </p:pic>
    </p:spTree>
    <p:extLst>
      <p:ext uri="{BB962C8B-B14F-4D97-AF65-F5344CB8AC3E}">
        <p14:creationId xmlns:p14="http://schemas.microsoft.com/office/powerpoint/2010/main" val="2049283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6439-D1CC-4151-AECD-7384436FEE58}"/>
              </a:ext>
            </a:extLst>
          </p:cNvPr>
          <p:cNvSpPr>
            <a:spLocks noGrp="1"/>
          </p:cNvSpPr>
          <p:nvPr>
            <p:ph type="title"/>
          </p:nvPr>
        </p:nvSpPr>
        <p:spPr>
          <a:xfrm>
            <a:off x="838200" y="178694"/>
            <a:ext cx="10515600" cy="1325563"/>
          </a:xfrm>
        </p:spPr>
        <p:txBody>
          <a:bodyPr/>
          <a:lstStyle/>
          <a:p>
            <a:r>
              <a:rPr lang="en-GB" dirty="0"/>
              <a:t>Forms</a:t>
            </a:r>
          </a:p>
        </p:txBody>
      </p:sp>
      <p:pic>
        <p:nvPicPr>
          <p:cNvPr id="3" name="Picture 2">
            <a:extLst>
              <a:ext uri="{FF2B5EF4-FFF2-40B4-BE49-F238E27FC236}">
                <a16:creationId xmlns:a16="http://schemas.microsoft.com/office/drawing/2014/main" id="{BA7AF1A5-7122-4483-9EE1-5C53DDEBFA6F}"/>
              </a:ext>
            </a:extLst>
          </p:cNvPr>
          <p:cNvPicPr>
            <a:picLocks noChangeAspect="1"/>
          </p:cNvPicPr>
          <p:nvPr/>
        </p:nvPicPr>
        <p:blipFill>
          <a:blip r:embed="rId2"/>
          <a:stretch>
            <a:fillRect/>
          </a:stretch>
        </p:blipFill>
        <p:spPr>
          <a:xfrm>
            <a:off x="0" y="1258014"/>
            <a:ext cx="12192000" cy="5472654"/>
          </a:xfrm>
          <a:prstGeom prst="rect">
            <a:avLst/>
          </a:prstGeom>
        </p:spPr>
      </p:pic>
    </p:spTree>
    <p:extLst>
      <p:ext uri="{BB962C8B-B14F-4D97-AF65-F5344CB8AC3E}">
        <p14:creationId xmlns:p14="http://schemas.microsoft.com/office/powerpoint/2010/main" val="2007028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A7281-08A0-4B77-9177-1DE29277B645}"/>
              </a:ext>
            </a:extLst>
          </p:cNvPr>
          <p:cNvSpPr>
            <a:spLocks noGrp="1"/>
          </p:cNvSpPr>
          <p:nvPr>
            <p:ph type="title"/>
          </p:nvPr>
        </p:nvSpPr>
        <p:spPr>
          <a:xfrm>
            <a:off x="838200" y="107673"/>
            <a:ext cx="10515600" cy="531520"/>
          </a:xfrm>
        </p:spPr>
        <p:txBody>
          <a:bodyPr>
            <a:normAutofit fontScale="90000"/>
          </a:bodyPr>
          <a:lstStyle/>
          <a:p>
            <a:r>
              <a:rPr lang="en-GB" dirty="0"/>
              <a:t>Charts</a:t>
            </a:r>
          </a:p>
        </p:txBody>
      </p:sp>
      <p:pic>
        <p:nvPicPr>
          <p:cNvPr id="3" name="Picture 2">
            <a:extLst>
              <a:ext uri="{FF2B5EF4-FFF2-40B4-BE49-F238E27FC236}">
                <a16:creationId xmlns:a16="http://schemas.microsoft.com/office/drawing/2014/main" id="{9375AB8E-970D-4E2F-A49E-69244062884F}"/>
              </a:ext>
            </a:extLst>
          </p:cNvPr>
          <p:cNvPicPr>
            <a:picLocks noChangeAspect="1"/>
          </p:cNvPicPr>
          <p:nvPr/>
        </p:nvPicPr>
        <p:blipFill>
          <a:blip r:embed="rId2"/>
          <a:stretch>
            <a:fillRect/>
          </a:stretch>
        </p:blipFill>
        <p:spPr>
          <a:xfrm>
            <a:off x="143703" y="599115"/>
            <a:ext cx="10864608" cy="6258885"/>
          </a:xfrm>
          <a:prstGeom prst="rect">
            <a:avLst/>
          </a:prstGeom>
        </p:spPr>
      </p:pic>
    </p:spTree>
    <p:extLst>
      <p:ext uri="{BB962C8B-B14F-4D97-AF65-F5344CB8AC3E}">
        <p14:creationId xmlns:p14="http://schemas.microsoft.com/office/powerpoint/2010/main" val="893931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9B12-8731-44AE-9127-D86597044734}"/>
              </a:ext>
            </a:extLst>
          </p:cNvPr>
          <p:cNvSpPr>
            <a:spLocks noGrp="1"/>
          </p:cNvSpPr>
          <p:nvPr>
            <p:ph type="title"/>
          </p:nvPr>
        </p:nvSpPr>
        <p:spPr>
          <a:xfrm>
            <a:off x="838200" y="365126"/>
            <a:ext cx="10515600" cy="691318"/>
          </a:xfrm>
        </p:spPr>
        <p:txBody>
          <a:bodyPr>
            <a:normAutofit fontScale="90000"/>
          </a:bodyPr>
          <a:lstStyle/>
          <a:p>
            <a:r>
              <a:rPr lang="en-GB" dirty="0"/>
              <a:t>View Data in entity</a:t>
            </a:r>
          </a:p>
        </p:txBody>
      </p:sp>
      <p:pic>
        <p:nvPicPr>
          <p:cNvPr id="3" name="Picture 2">
            <a:extLst>
              <a:ext uri="{FF2B5EF4-FFF2-40B4-BE49-F238E27FC236}">
                <a16:creationId xmlns:a16="http://schemas.microsoft.com/office/drawing/2014/main" id="{C26F2409-605F-4D8C-B1B2-D8E2F5AE5905}"/>
              </a:ext>
            </a:extLst>
          </p:cNvPr>
          <p:cNvPicPr>
            <a:picLocks noChangeAspect="1"/>
          </p:cNvPicPr>
          <p:nvPr/>
        </p:nvPicPr>
        <p:blipFill>
          <a:blip r:embed="rId2"/>
          <a:stretch>
            <a:fillRect/>
          </a:stretch>
        </p:blipFill>
        <p:spPr>
          <a:xfrm>
            <a:off x="0" y="1393648"/>
            <a:ext cx="12192000" cy="5143616"/>
          </a:xfrm>
          <a:prstGeom prst="rect">
            <a:avLst/>
          </a:prstGeom>
        </p:spPr>
      </p:pic>
    </p:spTree>
    <p:extLst>
      <p:ext uri="{BB962C8B-B14F-4D97-AF65-F5344CB8AC3E}">
        <p14:creationId xmlns:p14="http://schemas.microsoft.com/office/powerpoint/2010/main" val="3740718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D3044-2461-4A3F-A340-2EA431B4CF89}"/>
              </a:ext>
            </a:extLst>
          </p:cNvPr>
          <p:cNvSpPr>
            <a:spLocks noGrp="1"/>
          </p:cNvSpPr>
          <p:nvPr>
            <p:ph type="title"/>
          </p:nvPr>
        </p:nvSpPr>
        <p:spPr/>
        <p:txBody>
          <a:bodyPr/>
          <a:lstStyle/>
          <a:p>
            <a:r>
              <a:rPr lang="en-GB" dirty="0"/>
              <a:t>Links</a:t>
            </a:r>
          </a:p>
        </p:txBody>
      </p:sp>
      <p:sp>
        <p:nvSpPr>
          <p:cNvPr id="3" name="Content Placeholder 2">
            <a:extLst>
              <a:ext uri="{FF2B5EF4-FFF2-40B4-BE49-F238E27FC236}">
                <a16:creationId xmlns:a16="http://schemas.microsoft.com/office/drawing/2014/main" id="{2993B61D-1F99-4BED-AE76-556D97D8BDC7}"/>
              </a:ext>
            </a:extLst>
          </p:cNvPr>
          <p:cNvSpPr>
            <a:spLocks noGrp="1"/>
          </p:cNvSpPr>
          <p:nvPr>
            <p:ph idx="1"/>
          </p:nvPr>
        </p:nvSpPr>
        <p:spPr/>
        <p:txBody>
          <a:bodyPr/>
          <a:lstStyle/>
          <a:p>
            <a:r>
              <a:rPr lang="en-GB" dirty="0"/>
              <a:t>Community Plan </a:t>
            </a:r>
            <a:r>
              <a:rPr lang="en-GB" dirty="0">
                <a:hlinkClick r:id="rId2"/>
              </a:rPr>
              <a:t>https://powerapps.microsoft.com/en-us/communityplan/</a:t>
            </a:r>
            <a:endParaRPr lang="en-GB" dirty="0"/>
          </a:p>
          <a:p>
            <a:r>
              <a:rPr lang="en-GB" dirty="0"/>
              <a:t>Power BI </a:t>
            </a:r>
            <a:r>
              <a:rPr lang="en-GB" dirty="0">
                <a:hlinkClick r:id="rId3"/>
              </a:rPr>
              <a:t>https://powerbi.microsoft.com/</a:t>
            </a:r>
            <a:endParaRPr lang="en-GB" dirty="0"/>
          </a:p>
          <a:p>
            <a:r>
              <a:rPr lang="en-GB" dirty="0"/>
              <a:t>Power Apps Studio </a:t>
            </a:r>
            <a:r>
              <a:rPr lang="en-GB" dirty="0">
                <a:hlinkClick r:id="rId4"/>
              </a:rPr>
              <a:t>https://make.powerapps.com</a:t>
            </a:r>
            <a:endParaRPr lang="en-GB" dirty="0"/>
          </a:p>
          <a:p>
            <a:r>
              <a:rPr lang="en-GB" dirty="0"/>
              <a:t>Power Apps Admin </a:t>
            </a:r>
            <a:r>
              <a:rPr lang="en-GB" dirty="0">
                <a:hlinkClick r:id="rId5"/>
              </a:rPr>
              <a:t>https://admin.powerapps.com</a:t>
            </a:r>
            <a:endParaRPr lang="en-GB" dirty="0"/>
          </a:p>
          <a:p>
            <a:r>
              <a:rPr lang="en-GB" dirty="0"/>
              <a:t>Power Automate </a:t>
            </a:r>
            <a:r>
              <a:rPr lang="en-GB" dirty="0">
                <a:hlinkClick r:id="rId6"/>
              </a:rPr>
              <a:t>https://flow.microsoft.com</a:t>
            </a:r>
            <a:endParaRPr lang="en-GB" dirty="0"/>
          </a:p>
          <a:p>
            <a:r>
              <a:rPr lang="en-GB" dirty="0"/>
              <a:t>Power Virtual Agent </a:t>
            </a:r>
            <a:r>
              <a:rPr lang="en-GB" dirty="0">
                <a:hlinkClick r:id="rId7"/>
              </a:rPr>
              <a:t>https://powervirtualagents.microsoft.com/</a:t>
            </a:r>
            <a:endParaRPr lang="en-GB" dirty="0"/>
          </a:p>
          <a:p>
            <a:endParaRPr lang="en-GB" dirty="0"/>
          </a:p>
          <a:p>
            <a:endParaRPr lang="en-GB" dirty="0"/>
          </a:p>
        </p:txBody>
      </p:sp>
    </p:spTree>
    <p:extLst>
      <p:ext uri="{BB962C8B-B14F-4D97-AF65-F5344CB8AC3E}">
        <p14:creationId xmlns:p14="http://schemas.microsoft.com/office/powerpoint/2010/main" val="1169361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226D-4904-42C4-89B2-250D417E3E06}"/>
              </a:ext>
            </a:extLst>
          </p:cNvPr>
          <p:cNvSpPr>
            <a:spLocks noGrp="1"/>
          </p:cNvSpPr>
          <p:nvPr>
            <p:ph type="title"/>
          </p:nvPr>
        </p:nvSpPr>
        <p:spPr/>
        <p:txBody>
          <a:bodyPr/>
          <a:lstStyle/>
          <a:p>
            <a:r>
              <a:rPr lang="en-GB" dirty="0"/>
              <a:t>Logic &amp; Validation</a:t>
            </a:r>
          </a:p>
        </p:txBody>
      </p:sp>
      <p:sp>
        <p:nvSpPr>
          <p:cNvPr id="3" name="Content Placeholder 2">
            <a:extLst>
              <a:ext uri="{FF2B5EF4-FFF2-40B4-BE49-F238E27FC236}">
                <a16:creationId xmlns:a16="http://schemas.microsoft.com/office/drawing/2014/main" id="{6075C8BD-9364-454B-932B-879A9BBE12BA}"/>
              </a:ext>
            </a:extLst>
          </p:cNvPr>
          <p:cNvSpPr>
            <a:spLocks noGrp="1"/>
          </p:cNvSpPr>
          <p:nvPr>
            <p:ph idx="1"/>
          </p:nvPr>
        </p:nvSpPr>
        <p:spPr/>
        <p:txBody>
          <a:bodyPr/>
          <a:lstStyle/>
          <a:p>
            <a:r>
              <a:rPr lang="en-GB" dirty="0"/>
              <a:t>Business Rules: conditional logic (force values on logic)</a:t>
            </a:r>
          </a:p>
          <a:p>
            <a:r>
              <a:rPr lang="en-GB" dirty="0"/>
              <a:t>Business Process Flows: steps across top of screen</a:t>
            </a:r>
          </a:p>
          <a:p>
            <a:r>
              <a:rPr lang="en-GB" dirty="0"/>
              <a:t>Workflows:</a:t>
            </a:r>
            <a:r>
              <a:rPr lang="en-US" dirty="0"/>
              <a:t> automate business processes without a user interface.</a:t>
            </a:r>
            <a:endParaRPr lang="en-GB" dirty="0"/>
          </a:p>
          <a:p>
            <a:r>
              <a:rPr lang="en-GB" dirty="0"/>
              <a:t>Actions: perform operations (</a:t>
            </a:r>
            <a:r>
              <a:rPr lang="en-GB" dirty="0" err="1"/>
              <a:t>CrUD</a:t>
            </a:r>
            <a:r>
              <a:rPr lang="en-GB" dirty="0"/>
              <a:t>, assign etc..) ‘global’</a:t>
            </a:r>
          </a:p>
          <a:p>
            <a:r>
              <a:rPr lang="en-GB" dirty="0"/>
              <a:t>Business logic with code</a:t>
            </a:r>
          </a:p>
          <a:p>
            <a:r>
              <a:rPr lang="en-GB" dirty="0"/>
              <a:t>Also Flows see Power Automate</a:t>
            </a:r>
          </a:p>
        </p:txBody>
      </p:sp>
    </p:spTree>
    <p:extLst>
      <p:ext uri="{BB962C8B-B14F-4D97-AF65-F5344CB8AC3E}">
        <p14:creationId xmlns:p14="http://schemas.microsoft.com/office/powerpoint/2010/main" val="1012159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D9FF-DF96-41D4-80D2-172CC50130E7}"/>
              </a:ext>
            </a:extLst>
          </p:cNvPr>
          <p:cNvSpPr>
            <a:spLocks noGrp="1"/>
          </p:cNvSpPr>
          <p:nvPr>
            <p:ph type="title"/>
          </p:nvPr>
        </p:nvSpPr>
        <p:spPr/>
        <p:txBody>
          <a:bodyPr/>
          <a:lstStyle/>
          <a:p>
            <a:r>
              <a:rPr lang="en-GB" dirty="0"/>
              <a:t>Stop. Do during next lab. Think social media.</a:t>
            </a:r>
          </a:p>
        </p:txBody>
      </p:sp>
      <p:sp>
        <p:nvSpPr>
          <p:cNvPr id="3" name="Content Placeholder 2">
            <a:extLst>
              <a:ext uri="{FF2B5EF4-FFF2-40B4-BE49-F238E27FC236}">
                <a16:creationId xmlns:a16="http://schemas.microsoft.com/office/drawing/2014/main" id="{7118BA30-86BF-409B-BAA7-B420BCDAB672}"/>
              </a:ext>
            </a:extLst>
          </p:cNvPr>
          <p:cNvSpPr>
            <a:spLocks noGrp="1"/>
          </p:cNvSpPr>
          <p:nvPr>
            <p:ph idx="1"/>
          </p:nvPr>
        </p:nvSpPr>
        <p:spPr/>
        <p:txBody>
          <a:bodyPr/>
          <a:lstStyle/>
          <a:p>
            <a:r>
              <a:rPr lang="en-GB" dirty="0" err="1"/>
              <a:t>Goto</a:t>
            </a:r>
            <a:r>
              <a:rPr lang="en-GB" dirty="0"/>
              <a:t> lab next slide then during lab</a:t>
            </a:r>
          </a:p>
          <a:p>
            <a:r>
              <a:rPr lang="en-GB" dirty="0"/>
              <a:t>Take a photo of full room</a:t>
            </a:r>
          </a:p>
          <a:p>
            <a:r>
              <a:rPr lang="en-GB" dirty="0"/>
              <a:t>Do a video promo 15 sec. Crowd shout ‘Power Platform’</a:t>
            </a:r>
          </a:p>
          <a:p>
            <a:r>
              <a:rPr lang="en-GB" dirty="0"/>
              <a:t>All connect on LinkedIn</a:t>
            </a:r>
          </a:p>
          <a:p>
            <a:r>
              <a:rPr lang="en-GB" dirty="0"/>
              <a:t>Attendees take photos and share on twitter, </a:t>
            </a:r>
            <a:r>
              <a:rPr lang="en-GB" dirty="0" err="1"/>
              <a:t>Linkedin</a:t>
            </a:r>
            <a:r>
              <a:rPr lang="en-GB" dirty="0"/>
              <a:t>, etc</a:t>
            </a:r>
          </a:p>
          <a:p>
            <a:r>
              <a:rPr lang="en-GB" dirty="0"/>
              <a:t>@</a:t>
            </a:r>
            <a:r>
              <a:rPr lang="en-GB" dirty="0" err="1"/>
              <a:t>wottabyte</a:t>
            </a:r>
            <a:r>
              <a:rPr lang="en-GB" dirty="0"/>
              <a:t> #</a:t>
            </a:r>
            <a:r>
              <a:rPr lang="en-GB" dirty="0" err="1"/>
              <a:t>powerplatform</a:t>
            </a:r>
            <a:endParaRPr lang="en-GB" dirty="0"/>
          </a:p>
          <a:p>
            <a:r>
              <a:rPr lang="en-GB" dirty="0"/>
              <a:t>Share your photos on Slack</a:t>
            </a:r>
          </a:p>
        </p:txBody>
      </p:sp>
    </p:spTree>
    <p:extLst>
      <p:ext uri="{BB962C8B-B14F-4D97-AF65-F5344CB8AC3E}">
        <p14:creationId xmlns:p14="http://schemas.microsoft.com/office/powerpoint/2010/main" val="4179082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5C0F-03C7-47D6-BC6A-68BD9D6B4191}"/>
              </a:ext>
            </a:extLst>
          </p:cNvPr>
          <p:cNvSpPr>
            <a:spLocks noGrp="1"/>
          </p:cNvSpPr>
          <p:nvPr>
            <p:ph type="title"/>
          </p:nvPr>
        </p:nvSpPr>
        <p:spPr/>
        <p:txBody>
          <a:bodyPr/>
          <a:lstStyle/>
          <a:p>
            <a:r>
              <a:rPr lang="en-GB" dirty="0"/>
              <a:t>Lab 2: Model driven Apps </a:t>
            </a:r>
          </a:p>
        </p:txBody>
      </p:sp>
      <p:sp>
        <p:nvSpPr>
          <p:cNvPr id="3" name="Content Placeholder 2">
            <a:extLst>
              <a:ext uri="{FF2B5EF4-FFF2-40B4-BE49-F238E27FC236}">
                <a16:creationId xmlns:a16="http://schemas.microsoft.com/office/drawing/2014/main" id="{F8CAAFEF-F65A-422D-B731-180F065795C5}"/>
              </a:ext>
            </a:extLst>
          </p:cNvPr>
          <p:cNvSpPr>
            <a:spLocks noGrp="1"/>
          </p:cNvSpPr>
          <p:nvPr>
            <p:ph idx="1"/>
          </p:nvPr>
        </p:nvSpPr>
        <p:spPr/>
        <p:txBody>
          <a:bodyPr>
            <a:normAutofit fontScale="92500" lnSpcReduction="20000"/>
          </a:bodyPr>
          <a:lstStyle/>
          <a:p>
            <a:r>
              <a:rPr lang="en-GB" dirty="0">
                <a:hlinkClick r:id="rId2">
                  <a:extLst>
                    <a:ext uri="{A12FA001-AC4F-418D-AE19-62706E023703}">
                      <ahyp:hlinkClr xmlns:ahyp="http://schemas.microsoft.com/office/drawing/2018/hyperlinkcolor" val="tx"/>
                    </a:ext>
                  </a:extLst>
                </a:hlinkClick>
              </a:rPr>
              <a:t>Learning Path  </a:t>
            </a:r>
            <a:r>
              <a:rPr lang="en-GB" dirty="0">
                <a:hlinkClick r:id="rId3"/>
              </a:rPr>
              <a:t>https://docs.microsoft.com/en-gb/learn/paths/create-app-models-business-processes/</a:t>
            </a:r>
            <a:endParaRPr lang="en-GB" dirty="0"/>
          </a:p>
          <a:p>
            <a:r>
              <a:rPr lang="en-GB" dirty="0">
                <a:hlinkClick r:id="rId2">
                  <a:extLst>
                    <a:ext uri="{A12FA001-AC4F-418D-AE19-62706E023703}">
                      <ahyp:hlinkClr xmlns:ahyp="http://schemas.microsoft.com/office/drawing/2018/hyperlinkcolor" val="tx"/>
                    </a:ext>
                  </a:extLst>
                </a:hlinkClick>
              </a:rPr>
              <a:t>Do this Module </a:t>
            </a:r>
          </a:p>
          <a:p>
            <a:r>
              <a:rPr lang="en-GB" dirty="0">
                <a:hlinkClick r:id="rId2"/>
              </a:rPr>
              <a:t>https://docs.microsoft.com/en-gb/learn/modules/get-started-with-model-driven-apps-in-powerapps</a:t>
            </a:r>
            <a:endParaRPr lang="en-GB" dirty="0"/>
          </a:p>
          <a:p>
            <a:r>
              <a:rPr lang="en-GB" dirty="0"/>
              <a:t>Student speed read unit 1 &amp; 2</a:t>
            </a:r>
          </a:p>
          <a:p>
            <a:r>
              <a:rPr lang="en-GB" dirty="0"/>
              <a:t>Lab do unit 3 ‘Create a model driven app’</a:t>
            </a:r>
          </a:p>
          <a:p>
            <a:r>
              <a:rPr lang="en-GB" dirty="0">
                <a:hlinkClick r:id="rId4"/>
              </a:rPr>
              <a:t>https://docs.microsoft.com/en-gb/learn/modules/get-started-with-model-driven-apps-in-powerapps/3-create-a-model-driven-app</a:t>
            </a:r>
            <a:endParaRPr lang="en-GB" dirty="0"/>
          </a:p>
          <a:p>
            <a:r>
              <a:rPr lang="en-GB" dirty="0"/>
              <a:t>Lab do unit 6 ‘Exercise – Create a model driven app’</a:t>
            </a:r>
          </a:p>
          <a:p>
            <a:r>
              <a:rPr lang="en-GB" dirty="0">
                <a:hlinkClick r:id="rId5"/>
              </a:rPr>
              <a:t>https://docs.microsoft.com/en-gb/learn/modules/get-started-with-model-driven-apps-in-powerapps/5b-create-model-driven-application</a:t>
            </a:r>
            <a:endParaRPr lang="en-GB" dirty="0"/>
          </a:p>
        </p:txBody>
      </p:sp>
    </p:spTree>
    <p:extLst>
      <p:ext uri="{BB962C8B-B14F-4D97-AF65-F5344CB8AC3E}">
        <p14:creationId xmlns:p14="http://schemas.microsoft.com/office/powerpoint/2010/main" val="4117752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53F3-6240-4D6B-9DE2-B91B0CBB5D89}"/>
              </a:ext>
            </a:extLst>
          </p:cNvPr>
          <p:cNvSpPr>
            <a:spLocks noGrp="1"/>
          </p:cNvSpPr>
          <p:nvPr>
            <p:ph type="title"/>
          </p:nvPr>
        </p:nvSpPr>
        <p:spPr/>
        <p:txBody>
          <a:bodyPr/>
          <a:lstStyle/>
          <a:p>
            <a:r>
              <a:rPr lang="en-GB" dirty="0"/>
              <a:t>RBAC Role Based Access Control</a:t>
            </a:r>
          </a:p>
        </p:txBody>
      </p:sp>
      <p:pic>
        <p:nvPicPr>
          <p:cNvPr id="4" name="Picture 3">
            <a:extLst>
              <a:ext uri="{FF2B5EF4-FFF2-40B4-BE49-F238E27FC236}">
                <a16:creationId xmlns:a16="http://schemas.microsoft.com/office/drawing/2014/main" id="{0AC63528-2C20-4680-ADF1-4E87B049FB9B}"/>
              </a:ext>
            </a:extLst>
          </p:cNvPr>
          <p:cNvPicPr>
            <a:picLocks noChangeAspect="1"/>
          </p:cNvPicPr>
          <p:nvPr/>
        </p:nvPicPr>
        <p:blipFill>
          <a:blip r:embed="rId2"/>
          <a:stretch>
            <a:fillRect/>
          </a:stretch>
        </p:blipFill>
        <p:spPr>
          <a:xfrm>
            <a:off x="1241949" y="2345092"/>
            <a:ext cx="9867900" cy="3943350"/>
          </a:xfrm>
          <a:prstGeom prst="rect">
            <a:avLst/>
          </a:prstGeom>
        </p:spPr>
      </p:pic>
      <p:sp>
        <p:nvSpPr>
          <p:cNvPr id="5" name="TextBox 4">
            <a:extLst>
              <a:ext uri="{FF2B5EF4-FFF2-40B4-BE49-F238E27FC236}">
                <a16:creationId xmlns:a16="http://schemas.microsoft.com/office/drawing/2014/main" id="{346798BE-F753-4A8E-AC25-C52604562FEF}"/>
              </a:ext>
            </a:extLst>
          </p:cNvPr>
          <p:cNvSpPr txBox="1"/>
          <p:nvPr/>
        </p:nvSpPr>
        <p:spPr>
          <a:xfrm>
            <a:off x="949911" y="1464816"/>
            <a:ext cx="10244831" cy="646331"/>
          </a:xfrm>
          <a:prstGeom prst="rect">
            <a:avLst/>
          </a:prstGeom>
          <a:noFill/>
        </p:spPr>
        <p:txBody>
          <a:bodyPr wrap="square" rtlCol="0">
            <a:spAutoFit/>
          </a:bodyPr>
          <a:lstStyle/>
          <a:p>
            <a:r>
              <a:rPr lang="en-GB" dirty="0">
                <a:hlinkClick r:id="rId3"/>
              </a:rPr>
              <a:t>https://docs.microsoft.com/en-gb/learn/modules/get-started-with-model-driven-apps-in-powerapps/5-control-security-when-sharing-model-driven-apps</a:t>
            </a:r>
            <a:endParaRPr lang="en-GB" dirty="0"/>
          </a:p>
        </p:txBody>
      </p:sp>
    </p:spTree>
    <p:extLst>
      <p:ext uri="{BB962C8B-B14F-4D97-AF65-F5344CB8AC3E}">
        <p14:creationId xmlns:p14="http://schemas.microsoft.com/office/powerpoint/2010/main" val="4177661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00D2-AB81-4B58-8B32-951041C17159}"/>
              </a:ext>
            </a:extLst>
          </p:cNvPr>
          <p:cNvSpPr>
            <a:spLocks noGrp="1"/>
          </p:cNvSpPr>
          <p:nvPr>
            <p:ph type="title"/>
          </p:nvPr>
        </p:nvSpPr>
        <p:spPr/>
        <p:txBody>
          <a:bodyPr/>
          <a:lstStyle/>
          <a:p>
            <a:r>
              <a:rPr lang="en-GB" dirty="0"/>
              <a:t>Advanced Power Apps</a:t>
            </a:r>
          </a:p>
        </p:txBody>
      </p:sp>
      <p:sp>
        <p:nvSpPr>
          <p:cNvPr id="3" name="Content Placeholder 2">
            <a:extLst>
              <a:ext uri="{FF2B5EF4-FFF2-40B4-BE49-F238E27FC236}">
                <a16:creationId xmlns:a16="http://schemas.microsoft.com/office/drawing/2014/main" id="{98C35FD7-E262-4667-BA65-9E2DF5C69615}"/>
              </a:ext>
            </a:extLst>
          </p:cNvPr>
          <p:cNvSpPr>
            <a:spLocks noGrp="1"/>
          </p:cNvSpPr>
          <p:nvPr>
            <p:ph idx="1"/>
          </p:nvPr>
        </p:nvSpPr>
        <p:spPr/>
        <p:txBody>
          <a:bodyPr/>
          <a:lstStyle/>
          <a:p>
            <a:r>
              <a:rPr lang="en-GB" dirty="0"/>
              <a:t>Functions – Filter, Match, Distinct, Math functions </a:t>
            </a:r>
            <a:r>
              <a:rPr lang="en-GB" u="sng" dirty="0">
                <a:hlinkClick r:id="rId2"/>
              </a:rPr>
              <a:t>https://docs.microsoft.com/en-gb/powerapps/maker/canvas-apps/formula-reference#s</a:t>
            </a:r>
            <a:endParaRPr lang="en-GB" dirty="0"/>
          </a:p>
          <a:p>
            <a:r>
              <a:rPr lang="en-GB" dirty="0"/>
              <a:t>Formulas; </a:t>
            </a:r>
            <a:r>
              <a:rPr lang="en-GB" u="sng" dirty="0">
                <a:hlinkClick r:id="rId3"/>
              </a:rPr>
              <a:t>https://docs.microsoft.com/en-gb/powerapps/maker/canvas-apps/formula-reference</a:t>
            </a:r>
            <a:endParaRPr lang="en-GB" dirty="0"/>
          </a:p>
          <a:p>
            <a:r>
              <a:rPr lang="en-GB" u="sng" dirty="0">
                <a:hlinkClick r:id="rId4"/>
              </a:rPr>
              <a:t>https://docs.microsoft.com/en-gb/powerapps/maker/canvas-apps/working-with-formulas</a:t>
            </a:r>
            <a:endParaRPr lang="en-GB" dirty="0"/>
          </a:p>
          <a:p>
            <a:r>
              <a:rPr lang="en-GB" dirty="0"/>
              <a:t>Intelligent controls – camera, bar code scanner, GPS</a:t>
            </a:r>
          </a:p>
          <a:p>
            <a:r>
              <a:rPr lang="en-GB" dirty="0"/>
              <a:t>AI integration</a:t>
            </a:r>
          </a:p>
          <a:p>
            <a:endParaRPr lang="en-GB" dirty="0"/>
          </a:p>
        </p:txBody>
      </p:sp>
    </p:spTree>
    <p:extLst>
      <p:ext uri="{BB962C8B-B14F-4D97-AF65-F5344CB8AC3E}">
        <p14:creationId xmlns:p14="http://schemas.microsoft.com/office/powerpoint/2010/main" val="2536170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9E2D-06DE-488F-8DCA-643D1BCDF036}"/>
              </a:ext>
            </a:extLst>
          </p:cNvPr>
          <p:cNvSpPr>
            <a:spLocks noGrp="1"/>
          </p:cNvSpPr>
          <p:nvPr>
            <p:ph type="title"/>
          </p:nvPr>
        </p:nvSpPr>
        <p:spPr/>
        <p:txBody>
          <a:bodyPr/>
          <a:lstStyle/>
          <a:p>
            <a:r>
              <a:rPr lang="en-GB" b="1" dirty="0"/>
              <a:t>Power Apps logic &amp; validation / Business Logic</a:t>
            </a:r>
            <a:endParaRPr lang="en-GB" dirty="0"/>
          </a:p>
        </p:txBody>
      </p:sp>
      <p:sp>
        <p:nvSpPr>
          <p:cNvPr id="3" name="Content Placeholder 2">
            <a:extLst>
              <a:ext uri="{FF2B5EF4-FFF2-40B4-BE49-F238E27FC236}">
                <a16:creationId xmlns:a16="http://schemas.microsoft.com/office/drawing/2014/main" id="{5D3F199F-7552-48E0-8782-C58FEDCDDF04}"/>
              </a:ext>
            </a:extLst>
          </p:cNvPr>
          <p:cNvSpPr>
            <a:spLocks noGrp="1"/>
          </p:cNvSpPr>
          <p:nvPr>
            <p:ph idx="1"/>
          </p:nvPr>
        </p:nvSpPr>
        <p:spPr/>
        <p:txBody>
          <a:bodyPr>
            <a:normAutofit fontScale="77500" lnSpcReduction="20000"/>
          </a:bodyPr>
          <a:lstStyle/>
          <a:p>
            <a:r>
              <a:rPr lang="en-GB" dirty="0"/>
              <a:t>Business rules in model driven apps (Business Rule designer)  </a:t>
            </a:r>
            <a:r>
              <a:rPr lang="en-GB" u="sng" dirty="0">
                <a:hlinkClick r:id="rId2"/>
              </a:rPr>
              <a:t>https://docs.microsoft.com/en-gb/powerapps/maker/model-driven-apps/create-business-rules-recommendations-apply-logic-form</a:t>
            </a:r>
            <a:endParaRPr lang="en-GB" dirty="0"/>
          </a:p>
          <a:p>
            <a:r>
              <a:rPr lang="en-GB" dirty="0"/>
              <a:t>Business rules for entities (Business Rule designer) </a:t>
            </a:r>
            <a:r>
              <a:rPr lang="en-GB" u="sng" dirty="0">
                <a:hlinkClick r:id="rId3"/>
              </a:rPr>
              <a:t>https://docs.microsoft.com/en-us/powerapps/maker/common-data-service/data-platform-create-business-rule</a:t>
            </a:r>
            <a:endParaRPr lang="en-GB" dirty="0"/>
          </a:p>
          <a:p>
            <a:r>
              <a:rPr lang="en-GB" dirty="0"/>
              <a:t>Business process flows (Biz Process flow designer) </a:t>
            </a:r>
            <a:r>
              <a:rPr lang="en-GB" u="sng" dirty="0">
                <a:hlinkClick r:id="rId4"/>
              </a:rPr>
              <a:t>https://docs.microsoft.com/en-us/power-automate/business-process-flows-overview</a:t>
            </a:r>
            <a:endParaRPr lang="en-GB" dirty="0"/>
          </a:p>
          <a:p>
            <a:r>
              <a:rPr lang="en-GB" dirty="0"/>
              <a:t>Workflows (Workflow designer) </a:t>
            </a:r>
            <a:r>
              <a:rPr lang="en-GB" u="sng" dirty="0">
                <a:hlinkClick r:id="rId5"/>
              </a:rPr>
              <a:t>https://docs.microsoft.com/en-us/power-automate/workflow-processes</a:t>
            </a:r>
            <a:endParaRPr lang="en-GB" dirty="0"/>
          </a:p>
          <a:p>
            <a:r>
              <a:rPr lang="en-GB" dirty="0"/>
              <a:t>Actions (Process designer) </a:t>
            </a:r>
            <a:r>
              <a:rPr lang="en-GB" u="sng" dirty="0">
                <a:hlinkClick r:id="rId6"/>
              </a:rPr>
              <a:t>https://docs.microsoft.com/en-us/power-automate/actions</a:t>
            </a:r>
            <a:endParaRPr lang="en-GB" dirty="0"/>
          </a:p>
          <a:p>
            <a:r>
              <a:rPr lang="en-GB" dirty="0"/>
              <a:t>Flows (Power Automate) </a:t>
            </a:r>
            <a:r>
              <a:rPr lang="en-GB" u="sng" dirty="0">
                <a:hlinkClick r:id="rId7"/>
              </a:rPr>
              <a:t>https://docs.microsoft.com/en-gb/powerapps/maker/model-driven-apps/guide-staff-through-common-tasks-processes#flows</a:t>
            </a:r>
            <a:endParaRPr lang="en-GB" dirty="0"/>
          </a:p>
          <a:p>
            <a:endParaRPr lang="en-GB" dirty="0"/>
          </a:p>
        </p:txBody>
      </p:sp>
    </p:spTree>
    <p:extLst>
      <p:ext uri="{BB962C8B-B14F-4D97-AF65-F5344CB8AC3E}">
        <p14:creationId xmlns:p14="http://schemas.microsoft.com/office/powerpoint/2010/main" val="808154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540BF0-DCBD-4820-BEAD-BCC7691EA89E}"/>
              </a:ext>
            </a:extLst>
          </p:cNvPr>
          <p:cNvPicPr>
            <a:picLocks noChangeAspect="1"/>
          </p:cNvPicPr>
          <p:nvPr/>
        </p:nvPicPr>
        <p:blipFill>
          <a:blip r:embed="rId2"/>
          <a:stretch>
            <a:fillRect/>
          </a:stretch>
        </p:blipFill>
        <p:spPr>
          <a:xfrm>
            <a:off x="0" y="129182"/>
            <a:ext cx="12192000" cy="6599635"/>
          </a:xfrm>
          <a:prstGeom prst="rect">
            <a:avLst/>
          </a:prstGeom>
        </p:spPr>
      </p:pic>
    </p:spTree>
    <p:extLst>
      <p:ext uri="{BB962C8B-B14F-4D97-AF65-F5344CB8AC3E}">
        <p14:creationId xmlns:p14="http://schemas.microsoft.com/office/powerpoint/2010/main" val="4232882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40A9-6149-4D68-8790-24B9F73DEF3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F12BE917-3393-4C80-9B52-9F9284D23BD9}"/>
              </a:ext>
            </a:extLst>
          </p:cNvPr>
          <p:cNvSpPr>
            <a:spLocks noGrp="1"/>
          </p:cNvSpPr>
          <p:nvPr>
            <p:ph idx="1"/>
          </p:nvPr>
        </p:nvSpPr>
        <p:spPr/>
        <p:txBody>
          <a:bodyPr/>
          <a:lstStyle/>
          <a:p>
            <a:r>
              <a:rPr lang="en-GB" dirty="0"/>
              <a:t>5</a:t>
            </a:r>
            <a:r>
              <a:rPr lang="en-GB" baseline="30000" dirty="0"/>
              <a:t>th</a:t>
            </a:r>
            <a:r>
              <a:rPr lang="en-GB" dirty="0"/>
              <a:t> Feb: Intro Power Platform, PL-900, onboard, 1</a:t>
            </a:r>
            <a:r>
              <a:rPr lang="en-GB" baseline="30000" dirty="0"/>
              <a:t>st</a:t>
            </a:r>
            <a:r>
              <a:rPr lang="en-GB" dirty="0"/>
              <a:t> app &amp; CDS</a:t>
            </a:r>
          </a:p>
          <a:p>
            <a:r>
              <a:rPr lang="en-GB" dirty="0"/>
              <a:t>19</a:t>
            </a:r>
            <a:r>
              <a:rPr lang="en-GB" baseline="30000" dirty="0"/>
              <a:t>th</a:t>
            </a:r>
            <a:r>
              <a:rPr lang="en-GB" dirty="0"/>
              <a:t> Feb: Power Apps </a:t>
            </a:r>
          </a:p>
          <a:p>
            <a:r>
              <a:rPr lang="en-GB" dirty="0"/>
              <a:t>4</a:t>
            </a:r>
            <a:r>
              <a:rPr lang="en-GB" baseline="30000" dirty="0"/>
              <a:t>th</a:t>
            </a:r>
            <a:r>
              <a:rPr lang="en-GB" dirty="0"/>
              <a:t> March: Power Automate</a:t>
            </a:r>
          </a:p>
          <a:p>
            <a:r>
              <a:rPr lang="en-GB" dirty="0"/>
              <a:t>25</a:t>
            </a:r>
            <a:r>
              <a:rPr lang="en-GB" baseline="30000" dirty="0"/>
              <a:t>th</a:t>
            </a:r>
            <a:r>
              <a:rPr lang="en-GB" dirty="0"/>
              <a:t> March: Power BI</a:t>
            </a:r>
          </a:p>
          <a:p>
            <a:r>
              <a:rPr lang="en-GB" dirty="0"/>
              <a:t>8</a:t>
            </a:r>
            <a:r>
              <a:rPr lang="en-GB" baseline="30000" dirty="0"/>
              <a:t>th</a:t>
            </a:r>
            <a:r>
              <a:rPr lang="en-GB" dirty="0"/>
              <a:t> April: Power Platform summary; practice exam</a:t>
            </a:r>
          </a:p>
          <a:p>
            <a:endParaRPr lang="en-GB" dirty="0"/>
          </a:p>
          <a:p>
            <a:endParaRPr lang="en-GB" dirty="0"/>
          </a:p>
          <a:p>
            <a:endParaRPr lang="en-GB" dirty="0"/>
          </a:p>
        </p:txBody>
      </p:sp>
    </p:spTree>
    <p:extLst>
      <p:ext uri="{BB962C8B-B14F-4D97-AF65-F5344CB8AC3E}">
        <p14:creationId xmlns:p14="http://schemas.microsoft.com/office/powerpoint/2010/main" val="4223061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B29C-F8EA-45A8-9609-3CE53C904F8A}"/>
              </a:ext>
            </a:extLst>
          </p:cNvPr>
          <p:cNvSpPr>
            <a:spLocks noGrp="1"/>
          </p:cNvSpPr>
          <p:nvPr>
            <p:ph type="ctrTitle"/>
          </p:nvPr>
        </p:nvSpPr>
        <p:spPr/>
        <p:txBody>
          <a:bodyPr/>
          <a:lstStyle/>
          <a:p>
            <a:r>
              <a:rPr lang="en-GB" dirty="0"/>
              <a:t>Power Automate</a:t>
            </a:r>
            <a:br>
              <a:rPr lang="en-GB" dirty="0"/>
            </a:br>
            <a:r>
              <a:rPr lang="en-GB" dirty="0"/>
              <a:t>Power Platform PL-900</a:t>
            </a:r>
          </a:p>
        </p:txBody>
      </p:sp>
      <p:sp>
        <p:nvSpPr>
          <p:cNvPr id="3" name="Subtitle 2">
            <a:extLst>
              <a:ext uri="{FF2B5EF4-FFF2-40B4-BE49-F238E27FC236}">
                <a16:creationId xmlns:a16="http://schemas.microsoft.com/office/drawing/2014/main" id="{EFE2E057-4E88-4FF4-888E-A7FFD6C1BE7C}"/>
              </a:ext>
            </a:extLst>
          </p:cNvPr>
          <p:cNvSpPr>
            <a:spLocks noGrp="1"/>
          </p:cNvSpPr>
          <p:nvPr>
            <p:ph type="subTitle" idx="1"/>
          </p:nvPr>
        </p:nvSpPr>
        <p:spPr/>
        <p:txBody>
          <a:bodyPr>
            <a:normAutofit lnSpcReduction="10000"/>
          </a:bodyPr>
          <a:lstStyle/>
          <a:p>
            <a:r>
              <a:rPr lang="en-GB" dirty="0"/>
              <a:t>Microsoft Store Oxford Circus</a:t>
            </a:r>
          </a:p>
          <a:p>
            <a:r>
              <a:rPr lang="en-GB" dirty="0"/>
              <a:t>Wednesday 4</a:t>
            </a:r>
            <a:r>
              <a:rPr lang="en-GB" baseline="30000" dirty="0"/>
              <a:t>th</a:t>
            </a:r>
            <a:r>
              <a:rPr lang="en-GB" dirty="0"/>
              <a:t> March 2020</a:t>
            </a:r>
          </a:p>
          <a:p>
            <a:r>
              <a:rPr lang="en-GB" dirty="0"/>
              <a:t>Presenter David Moss</a:t>
            </a:r>
          </a:p>
          <a:p>
            <a:r>
              <a:rPr lang="en-GB" dirty="0"/>
              <a:t>Head of Data &amp; AI @ </a:t>
            </a:r>
            <a:r>
              <a:rPr lang="en-GB" dirty="0" err="1"/>
              <a:t>Wottabyte</a:t>
            </a:r>
            <a:endParaRPr lang="en-GB" dirty="0"/>
          </a:p>
        </p:txBody>
      </p:sp>
    </p:spTree>
    <p:extLst>
      <p:ext uri="{BB962C8B-B14F-4D97-AF65-F5344CB8AC3E}">
        <p14:creationId xmlns:p14="http://schemas.microsoft.com/office/powerpoint/2010/main" val="1902075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40A9-6149-4D68-8790-24B9F73DEF3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F12BE917-3393-4C80-9B52-9F9284D23BD9}"/>
              </a:ext>
            </a:extLst>
          </p:cNvPr>
          <p:cNvSpPr>
            <a:spLocks noGrp="1"/>
          </p:cNvSpPr>
          <p:nvPr>
            <p:ph idx="1"/>
          </p:nvPr>
        </p:nvSpPr>
        <p:spPr/>
        <p:txBody>
          <a:bodyPr/>
          <a:lstStyle/>
          <a:p>
            <a:r>
              <a:rPr lang="en-GB" dirty="0"/>
              <a:t>5</a:t>
            </a:r>
            <a:r>
              <a:rPr lang="en-GB" baseline="30000" dirty="0"/>
              <a:t>th</a:t>
            </a:r>
            <a:r>
              <a:rPr lang="en-GB" dirty="0"/>
              <a:t> Feb: Intro Power Platform, PL-900, onboard, 1</a:t>
            </a:r>
            <a:r>
              <a:rPr lang="en-GB" baseline="30000" dirty="0"/>
              <a:t>st</a:t>
            </a:r>
            <a:r>
              <a:rPr lang="en-GB" dirty="0"/>
              <a:t> app &amp; CDS</a:t>
            </a:r>
          </a:p>
          <a:p>
            <a:r>
              <a:rPr lang="en-GB" dirty="0"/>
              <a:t>19</a:t>
            </a:r>
            <a:r>
              <a:rPr lang="en-GB" baseline="30000" dirty="0"/>
              <a:t>th</a:t>
            </a:r>
            <a:r>
              <a:rPr lang="en-GB" dirty="0"/>
              <a:t> Feb: Power Apps </a:t>
            </a:r>
          </a:p>
          <a:p>
            <a:r>
              <a:rPr lang="en-GB" dirty="0"/>
              <a:t>4</a:t>
            </a:r>
            <a:r>
              <a:rPr lang="en-GB" baseline="30000" dirty="0"/>
              <a:t>th</a:t>
            </a:r>
            <a:r>
              <a:rPr lang="en-GB" dirty="0"/>
              <a:t> March: Power Automate</a:t>
            </a:r>
          </a:p>
          <a:p>
            <a:r>
              <a:rPr lang="en-GB" dirty="0"/>
              <a:t>25</a:t>
            </a:r>
            <a:r>
              <a:rPr lang="en-GB" baseline="30000" dirty="0"/>
              <a:t>th</a:t>
            </a:r>
            <a:r>
              <a:rPr lang="en-GB" dirty="0"/>
              <a:t> March: Power BI</a:t>
            </a:r>
          </a:p>
          <a:p>
            <a:r>
              <a:rPr lang="en-GB" dirty="0"/>
              <a:t>8</a:t>
            </a:r>
            <a:r>
              <a:rPr lang="en-GB" baseline="30000" dirty="0"/>
              <a:t>th</a:t>
            </a:r>
            <a:r>
              <a:rPr lang="en-GB" dirty="0"/>
              <a:t> April: Power Platform summary; practice exam</a:t>
            </a:r>
          </a:p>
          <a:p>
            <a:endParaRPr lang="en-GB" dirty="0"/>
          </a:p>
          <a:p>
            <a:endParaRPr lang="en-GB" dirty="0"/>
          </a:p>
          <a:p>
            <a:endParaRPr lang="en-GB" dirty="0"/>
          </a:p>
        </p:txBody>
      </p:sp>
    </p:spTree>
    <p:extLst>
      <p:ext uri="{BB962C8B-B14F-4D97-AF65-F5344CB8AC3E}">
        <p14:creationId xmlns:p14="http://schemas.microsoft.com/office/powerpoint/2010/main" val="1974908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5D4C-A7E7-42B7-B012-64F2CB5778AA}"/>
              </a:ext>
            </a:extLst>
          </p:cNvPr>
          <p:cNvSpPr>
            <a:spLocks noGrp="1"/>
          </p:cNvSpPr>
          <p:nvPr>
            <p:ph type="title"/>
          </p:nvPr>
        </p:nvSpPr>
        <p:spPr/>
        <p:txBody>
          <a:bodyPr/>
          <a:lstStyle/>
          <a:p>
            <a:r>
              <a:rPr lang="en-GB" dirty="0"/>
              <a:t>Key Takeaway: Power Platform </a:t>
            </a:r>
          </a:p>
        </p:txBody>
      </p:sp>
      <p:sp>
        <p:nvSpPr>
          <p:cNvPr id="3" name="Content Placeholder 2">
            <a:extLst>
              <a:ext uri="{FF2B5EF4-FFF2-40B4-BE49-F238E27FC236}">
                <a16:creationId xmlns:a16="http://schemas.microsoft.com/office/drawing/2014/main" id="{756667ED-9523-4A38-8C53-B52B8DD7E86F}"/>
              </a:ext>
            </a:extLst>
          </p:cNvPr>
          <p:cNvSpPr>
            <a:spLocks noGrp="1"/>
          </p:cNvSpPr>
          <p:nvPr>
            <p:ph idx="1"/>
          </p:nvPr>
        </p:nvSpPr>
        <p:spPr/>
        <p:txBody>
          <a:bodyPr/>
          <a:lstStyle/>
          <a:p>
            <a:r>
              <a:rPr lang="en-GB" dirty="0"/>
              <a:t>Power BI: ‘</a:t>
            </a:r>
            <a:r>
              <a:rPr lang="en-GB" dirty="0" err="1"/>
              <a:t>Analyze</a:t>
            </a:r>
            <a:r>
              <a:rPr lang="en-GB" dirty="0"/>
              <a:t>’; Gain insights from data</a:t>
            </a:r>
          </a:p>
          <a:p>
            <a:r>
              <a:rPr lang="en-GB" dirty="0"/>
              <a:t>Power Apps: ‘Act’; drive intelligent business processes </a:t>
            </a:r>
          </a:p>
          <a:p>
            <a:r>
              <a:rPr lang="en-GB" dirty="0"/>
              <a:t>Power Automate: ‘Automate’ business processes</a:t>
            </a:r>
          </a:p>
          <a:p>
            <a:r>
              <a:rPr lang="en-GB" dirty="0"/>
              <a:t>Documentation: </a:t>
            </a:r>
            <a:r>
              <a:rPr lang="en-GB" dirty="0">
                <a:hlinkClick r:id="rId2"/>
              </a:rPr>
              <a:t>https://docs.microsoft.com/en-gb/power-platform/</a:t>
            </a:r>
            <a:endParaRPr lang="en-GB" dirty="0"/>
          </a:p>
        </p:txBody>
      </p:sp>
    </p:spTree>
    <p:extLst>
      <p:ext uri="{BB962C8B-B14F-4D97-AF65-F5344CB8AC3E}">
        <p14:creationId xmlns:p14="http://schemas.microsoft.com/office/powerpoint/2010/main" val="143965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664A-2B15-4E8B-8372-930F8C14148D}"/>
              </a:ext>
            </a:extLst>
          </p:cNvPr>
          <p:cNvSpPr>
            <a:spLocks noGrp="1"/>
          </p:cNvSpPr>
          <p:nvPr>
            <p:ph type="title"/>
          </p:nvPr>
        </p:nvSpPr>
        <p:spPr/>
        <p:txBody>
          <a:bodyPr/>
          <a:lstStyle/>
          <a:p>
            <a:r>
              <a:rPr lang="en-GB" dirty="0"/>
              <a:t>Todays agenda</a:t>
            </a:r>
          </a:p>
        </p:txBody>
      </p:sp>
      <p:sp>
        <p:nvSpPr>
          <p:cNvPr id="3" name="Content Placeholder 2">
            <a:extLst>
              <a:ext uri="{FF2B5EF4-FFF2-40B4-BE49-F238E27FC236}">
                <a16:creationId xmlns:a16="http://schemas.microsoft.com/office/drawing/2014/main" id="{49E30283-8552-4020-8866-A33DFFC9CC4C}"/>
              </a:ext>
            </a:extLst>
          </p:cNvPr>
          <p:cNvSpPr>
            <a:spLocks noGrp="1"/>
          </p:cNvSpPr>
          <p:nvPr>
            <p:ph idx="1"/>
          </p:nvPr>
        </p:nvSpPr>
        <p:spPr/>
        <p:txBody>
          <a:bodyPr/>
          <a:lstStyle/>
          <a:p>
            <a:r>
              <a:rPr lang="en-GB" dirty="0"/>
              <a:t>Why we are here PL-900</a:t>
            </a:r>
          </a:p>
          <a:p>
            <a:r>
              <a:rPr lang="en-GB" dirty="0"/>
              <a:t>3 quick exam questions to test audience.</a:t>
            </a:r>
          </a:p>
          <a:p>
            <a:r>
              <a:rPr lang="en-GB" dirty="0"/>
              <a:t>Introduction to Power Automate</a:t>
            </a:r>
          </a:p>
          <a:p>
            <a:r>
              <a:rPr lang="en-GB" dirty="0"/>
              <a:t>Creating Flows</a:t>
            </a:r>
          </a:p>
          <a:p>
            <a:r>
              <a:rPr lang="en-GB" dirty="0"/>
              <a:t>Building complex flows with Power Automate</a:t>
            </a:r>
          </a:p>
          <a:p>
            <a:r>
              <a:rPr lang="en-GB" dirty="0"/>
              <a:t>Using the Admin </a:t>
            </a:r>
            <a:r>
              <a:rPr lang="en-GB" dirty="0" err="1"/>
              <a:t>center</a:t>
            </a:r>
            <a:r>
              <a:rPr lang="en-GB" dirty="0"/>
              <a:t> to manage environments and data policies in Power Automate</a:t>
            </a:r>
          </a:p>
          <a:p>
            <a:endParaRPr lang="en-GB" dirty="0"/>
          </a:p>
        </p:txBody>
      </p:sp>
    </p:spTree>
    <p:extLst>
      <p:ext uri="{BB962C8B-B14F-4D97-AF65-F5344CB8AC3E}">
        <p14:creationId xmlns:p14="http://schemas.microsoft.com/office/powerpoint/2010/main" val="3925368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772A3-F513-48B8-AB5A-8030EE458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943"/>
            <a:ext cx="12192000" cy="6504114"/>
          </a:xfrm>
          <a:prstGeom prst="rect">
            <a:avLst/>
          </a:prstGeom>
        </p:spPr>
      </p:pic>
    </p:spTree>
    <p:extLst>
      <p:ext uri="{BB962C8B-B14F-4D97-AF65-F5344CB8AC3E}">
        <p14:creationId xmlns:p14="http://schemas.microsoft.com/office/powerpoint/2010/main" val="3721979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9E9E8-0CDA-4B60-B832-FE0D13409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718"/>
            <a:ext cx="12192000" cy="6374563"/>
          </a:xfrm>
          <a:prstGeom prst="rect">
            <a:avLst/>
          </a:prstGeom>
        </p:spPr>
      </p:pic>
      <p:sp>
        <p:nvSpPr>
          <p:cNvPr id="2" name="TextBox 1">
            <a:extLst>
              <a:ext uri="{FF2B5EF4-FFF2-40B4-BE49-F238E27FC236}">
                <a16:creationId xmlns:a16="http://schemas.microsoft.com/office/drawing/2014/main" id="{3535379C-183B-44F5-B08A-944104AACC59}"/>
              </a:ext>
            </a:extLst>
          </p:cNvPr>
          <p:cNvSpPr txBox="1"/>
          <p:nvPr/>
        </p:nvSpPr>
        <p:spPr>
          <a:xfrm>
            <a:off x="414216" y="1875692"/>
            <a:ext cx="687754" cy="646331"/>
          </a:xfrm>
          <a:prstGeom prst="rect">
            <a:avLst/>
          </a:prstGeom>
          <a:noFill/>
        </p:spPr>
        <p:txBody>
          <a:bodyPr wrap="square" rtlCol="0">
            <a:spAutoFit/>
          </a:bodyPr>
          <a:lstStyle/>
          <a:p>
            <a:r>
              <a:rPr lang="en-GB" sz="3600" dirty="0">
                <a:solidFill>
                  <a:srgbClr val="FF0000"/>
                </a:solidFill>
              </a:rPr>
              <a:t>36</a:t>
            </a:r>
          </a:p>
        </p:txBody>
      </p:sp>
      <p:sp>
        <p:nvSpPr>
          <p:cNvPr id="4" name="TextBox 3">
            <a:extLst>
              <a:ext uri="{FF2B5EF4-FFF2-40B4-BE49-F238E27FC236}">
                <a16:creationId xmlns:a16="http://schemas.microsoft.com/office/drawing/2014/main" id="{9FCF418C-F648-464F-A53D-B134D3D7783E}"/>
              </a:ext>
            </a:extLst>
          </p:cNvPr>
          <p:cNvSpPr txBox="1"/>
          <p:nvPr/>
        </p:nvSpPr>
        <p:spPr>
          <a:xfrm>
            <a:off x="4216400" y="3966307"/>
            <a:ext cx="687754" cy="646331"/>
          </a:xfrm>
          <a:prstGeom prst="rect">
            <a:avLst/>
          </a:prstGeom>
          <a:noFill/>
        </p:spPr>
        <p:txBody>
          <a:bodyPr wrap="square" rtlCol="0">
            <a:spAutoFit/>
          </a:bodyPr>
          <a:lstStyle/>
          <a:p>
            <a:r>
              <a:rPr lang="en-GB" sz="3600" dirty="0">
                <a:solidFill>
                  <a:srgbClr val="FF0000"/>
                </a:solidFill>
              </a:rPr>
              <a:t>60</a:t>
            </a:r>
          </a:p>
        </p:txBody>
      </p:sp>
    </p:spTree>
    <p:extLst>
      <p:ext uri="{BB962C8B-B14F-4D97-AF65-F5344CB8AC3E}">
        <p14:creationId xmlns:p14="http://schemas.microsoft.com/office/powerpoint/2010/main" val="3402240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02FD6-9B1F-4A98-A6ED-107920183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49"/>
            <a:ext cx="12192000" cy="6665301"/>
          </a:xfrm>
          <a:prstGeom prst="rect">
            <a:avLst/>
          </a:prstGeom>
        </p:spPr>
      </p:pic>
      <p:sp>
        <p:nvSpPr>
          <p:cNvPr id="4" name="TextBox 3">
            <a:extLst>
              <a:ext uri="{FF2B5EF4-FFF2-40B4-BE49-F238E27FC236}">
                <a16:creationId xmlns:a16="http://schemas.microsoft.com/office/drawing/2014/main" id="{2968BB62-5941-4DFA-A4D9-48B98C11A2D8}"/>
              </a:ext>
            </a:extLst>
          </p:cNvPr>
          <p:cNvSpPr txBox="1"/>
          <p:nvPr/>
        </p:nvSpPr>
        <p:spPr>
          <a:xfrm>
            <a:off x="905522" y="5193437"/>
            <a:ext cx="10306975" cy="369332"/>
          </a:xfrm>
          <a:prstGeom prst="rect">
            <a:avLst/>
          </a:prstGeom>
          <a:noFill/>
        </p:spPr>
        <p:txBody>
          <a:bodyPr wrap="square" rtlCol="0">
            <a:spAutoFit/>
          </a:bodyPr>
          <a:lstStyle/>
          <a:p>
            <a:r>
              <a:rPr lang="en-GB" dirty="0">
                <a:hlinkClick r:id="rId3"/>
              </a:rPr>
              <a:t>https://docs.microsoft.com/en-us/learn/certifications/exams/pl-900</a:t>
            </a:r>
            <a:endParaRPr lang="en-GB" dirty="0"/>
          </a:p>
        </p:txBody>
      </p:sp>
    </p:spTree>
    <p:extLst>
      <p:ext uri="{BB962C8B-B14F-4D97-AF65-F5344CB8AC3E}">
        <p14:creationId xmlns:p14="http://schemas.microsoft.com/office/powerpoint/2010/main" val="223378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E66C-C700-449D-A4A4-6879872F05A1}"/>
              </a:ext>
            </a:extLst>
          </p:cNvPr>
          <p:cNvSpPr>
            <a:spLocks noGrp="1"/>
          </p:cNvSpPr>
          <p:nvPr>
            <p:ph type="title"/>
          </p:nvPr>
        </p:nvSpPr>
        <p:spPr/>
        <p:txBody>
          <a:bodyPr/>
          <a:lstStyle/>
          <a:p>
            <a:r>
              <a:rPr lang="en-GB" dirty="0"/>
              <a:t>DA-100 Data Analyst</a:t>
            </a:r>
          </a:p>
        </p:txBody>
      </p:sp>
      <p:sp>
        <p:nvSpPr>
          <p:cNvPr id="3" name="Content Placeholder 2">
            <a:extLst>
              <a:ext uri="{FF2B5EF4-FFF2-40B4-BE49-F238E27FC236}">
                <a16:creationId xmlns:a16="http://schemas.microsoft.com/office/drawing/2014/main" id="{C373C4AA-83C6-4F25-9645-72251324D5BE}"/>
              </a:ext>
            </a:extLst>
          </p:cNvPr>
          <p:cNvSpPr>
            <a:spLocks noGrp="1"/>
          </p:cNvSpPr>
          <p:nvPr>
            <p:ph idx="1"/>
          </p:nvPr>
        </p:nvSpPr>
        <p:spPr/>
        <p:txBody>
          <a:bodyPr/>
          <a:lstStyle/>
          <a:p>
            <a:r>
              <a:rPr lang="en-GB" dirty="0" err="1"/>
              <a:t>Analyzing</a:t>
            </a:r>
            <a:r>
              <a:rPr lang="en-GB" dirty="0"/>
              <a:t> Data with Power BI</a:t>
            </a:r>
          </a:p>
          <a:p>
            <a:r>
              <a:rPr lang="en-GB" dirty="0">
                <a:hlinkClick r:id="rId2"/>
              </a:rPr>
              <a:t>https://docs.microsoft.com/en-us/learn/certifications/exams/da-100</a:t>
            </a:r>
            <a:endParaRPr lang="en-GB" dirty="0"/>
          </a:p>
          <a:p>
            <a:r>
              <a:rPr lang="en-GB" dirty="0"/>
              <a:t>2</a:t>
            </a:r>
            <a:r>
              <a:rPr lang="en-GB" baseline="30000" dirty="0"/>
              <a:t>nd</a:t>
            </a:r>
            <a:r>
              <a:rPr lang="en-GB" dirty="0"/>
              <a:t> April 2020</a:t>
            </a:r>
          </a:p>
          <a:p>
            <a:r>
              <a:rPr lang="en-GB" dirty="0"/>
              <a:t>Replaces 70-778 do before 30/6/2020</a:t>
            </a:r>
          </a:p>
          <a:p>
            <a:r>
              <a:rPr lang="en-GB" dirty="0">
                <a:hlinkClick r:id="rId3"/>
              </a:rPr>
              <a:t>https://www.microsoft.com/en-us/learning/exam-70-778.aspx</a:t>
            </a:r>
            <a:endParaRPr lang="en-GB" dirty="0"/>
          </a:p>
          <a:p>
            <a:endParaRPr lang="en-GB" dirty="0"/>
          </a:p>
          <a:p>
            <a:endParaRPr lang="en-GB" dirty="0"/>
          </a:p>
          <a:p>
            <a:r>
              <a:rPr lang="en-GB" dirty="0"/>
              <a:t>Microsoft Certified : Data Analyst Associate</a:t>
            </a:r>
          </a:p>
        </p:txBody>
      </p:sp>
    </p:spTree>
    <p:extLst>
      <p:ext uri="{BB962C8B-B14F-4D97-AF65-F5344CB8AC3E}">
        <p14:creationId xmlns:p14="http://schemas.microsoft.com/office/powerpoint/2010/main" val="11921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ECB1-505B-4B9B-BCCF-7802D222212E}"/>
              </a:ext>
            </a:extLst>
          </p:cNvPr>
          <p:cNvSpPr>
            <a:spLocks noGrp="1"/>
          </p:cNvSpPr>
          <p:nvPr>
            <p:ph type="title"/>
          </p:nvPr>
        </p:nvSpPr>
        <p:spPr>
          <a:xfrm>
            <a:off x="838200" y="365125"/>
            <a:ext cx="10515600" cy="830629"/>
          </a:xfrm>
        </p:spPr>
        <p:txBody>
          <a:bodyPr/>
          <a:lstStyle/>
          <a:p>
            <a:r>
              <a:rPr lang="en-GB" dirty="0"/>
              <a:t>3 exam style questions</a:t>
            </a:r>
          </a:p>
        </p:txBody>
      </p:sp>
      <p:sp>
        <p:nvSpPr>
          <p:cNvPr id="3" name="Content Placeholder 2">
            <a:extLst>
              <a:ext uri="{FF2B5EF4-FFF2-40B4-BE49-F238E27FC236}">
                <a16:creationId xmlns:a16="http://schemas.microsoft.com/office/drawing/2014/main" id="{9BFDB359-0751-4C78-B208-CD9C7A9A58B4}"/>
              </a:ext>
            </a:extLst>
          </p:cNvPr>
          <p:cNvSpPr>
            <a:spLocks noGrp="1"/>
          </p:cNvSpPr>
          <p:nvPr>
            <p:ph idx="1"/>
          </p:nvPr>
        </p:nvSpPr>
        <p:spPr/>
        <p:txBody>
          <a:bodyPr/>
          <a:lstStyle/>
          <a:p>
            <a:r>
              <a:rPr lang="en-GB" dirty="0"/>
              <a:t>In WB browser </a:t>
            </a:r>
            <a:r>
              <a:rPr lang="en-GB" dirty="0">
                <a:hlinkClick r:id="rId2"/>
              </a:rPr>
              <a:t>https://www.mentimeter.com/app</a:t>
            </a:r>
            <a:endParaRPr lang="en-GB" dirty="0"/>
          </a:p>
          <a:p>
            <a:r>
              <a:rPr lang="en-GB" dirty="0"/>
              <a:t>See 3b</a:t>
            </a:r>
          </a:p>
        </p:txBody>
      </p:sp>
    </p:spTree>
    <p:extLst>
      <p:ext uri="{BB962C8B-B14F-4D97-AF65-F5344CB8AC3E}">
        <p14:creationId xmlns:p14="http://schemas.microsoft.com/office/powerpoint/2010/main" val="7877994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1497F-0108-4CDF-BE34-51B804B0D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232"/>
            <a:ext cx="12192000" cy="6573536"/>
          </a:xfrm>
          <a:prstGeom prst="rect">
            <a:avLst/>
          </a:prstGeom>
        </p:spPr>
      </p:pic>
    </p:spTree>
    <p:extLst>
      <p:ext uri="{BB962C8B-B14F-4D97-AF65-F5344CB8AC3E}">
        <p14:creationId xmlns:p14="http://schemas.microsoft.com/office/powerpoint/2010/main" val="3914085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5FFF-FAAC-46EA-9A65-FC6CE04F2FB4}"/>
              </a:ext>
            </a:extLst>
          </p:cNvPr>
          <p:cNvSpPr>
            <a:spLocks noGrp="1"/>
          </p:cNvSpPr>
          <p:nvPr>
            <p:ph type="title"/>
          </p:nvPr>
        </p:nvSpPr>
        <p:spPr/>
        <p:txBody>
          <a:bodyPr/>
          <a:lstStyle/>
          <a:p>
            <a:r>
              <a:rPr lang="en-GB" dirty="0"/>
              <a:t>flow.microsoft.com</a:t>
            </a:r>
          </a:p>
        </p:txBody>
      </p:sp>
      <p:sp>
        <p:nvSpPr>
          <p:cNvPr id="3" name="Content Placeholder 2">
            <a:extLst>
              <a:ext uri="{FF2B5EF4-FFF2-40B4-BE49-F238E27FC236}">
                <a16:creationId xmlns:a16="http://schemas.microsoft.com/office/drawing/2014/main" id="{6A048410-5886-4AA4-A6D7-DAB6264F2916}"/>
              </a:ext>
            </a:extLst>
          </p:cNvPr>
          <p:cNvSpPr>
            <a:spLocks noGrp="1"/>
          </p:cNvSpPr>
          <p:nvPr>
            <p:ph idx="1"/>
          </p:nvPr>
        </p:nvSpPr>
        <p:spPr/>
        <p:txBody>
          <a:bodyPr/>
          <a:lstStyle/>
          <a:p>
            <a:r>
              <a:rPr lang="en-GB" dirty="0"/>
              <a:t>Navigate way round the user portal</a:t>
            </a:r>
          </a:p>
          <a:p>
            <a:endParaRPr lang="en-GB" dirty="0"/>
          </a:p>
          <a:p>
            <a:endParaRPr lang="en-GB" dirty="0"/>
          </a:p>
          <a:p>
            <a:r>
              <a:rPr lang="en-GB" dirty="0"/>
              <a:t>Pricing </a:t>
            </a:r>
            <a:r>
              <a:rPr lang="en-GB" dirty="0">
                <a:hlinkClick r:id="rId2"/>
              </a:rPr>
              <a:t>https://emea.flow.microsoft.com/en-us/pricing/</a:t>
            </a:r>
            <a:endParaRPr lang="en-GB" dirty="0"/>
          </a:p>
          <a:p>
            <a:r>
              <a:rPr lang="en-GB" dirty="0"/>
              <a:t>/User=$15 , /flow=$500, /</a:t>
            </a:r>
            <a:r>
              <a:rPr lang="en-GB" dirty="0" err="1"/>
              <a:t>AIBuilder</a:t>
            </a:r>
            <a:r>
              <a:rPr lang="en-GB" dirty="0"/>
              <a:t>=$500</a:t>
            </a:r>
          </a:p>
        </p:txBody>
      </p:sp>
    </p:spTree>
    <p:extLst>
      <p:ext uri="{BB962C8B-B14F-4D97-AF65-F5344CB8AC3E}">
        <p14:creationId xmlns:p14="http://schemas.microsoft.com/office/powerpoint/2010/main" val="2660322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DEBDD-C9AD-4D1F-AC6A-5C0AA1C9A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530"/>
            <a:ext cx="12192000" cy="6470940"/>
          </a:xfrm>
          <a:prstGeom prst="rect">
            <a:avLst/>
          </a:prstGeom>
        </p:spPr>
      </p:pic>
    </p:spTree>
    <p:extLst>
      <p:ext uri="{BB962C8B-B14F-4D97-AF65-F5344CB8AC3E}">
        <p14:creationId xmlns:p14="http://schemas.microsoft.com/office/powerpoint/2010/main" val="2219066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BD9E3-D7AA-44D4-BD50-DF7062136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134"/>
            <a:ext cx="12192000" cy="6545732"/>
          </a:xfrm>
          <a:prstGeom prst="rect">
            <a:avLst/>
          </a:prstGeom>
        </p:spPr>
      </p:pic>
    </p:spTree>
    <p:extLst>
      <p:ext uri="{BB962C8B-B14F-4D97-AF65-F5344CB8AC3E}">
        <p14:creationId xmlns:p14="http://schemas.microsoft.com/office/powerpoint/2010/main" val="1247802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a:xfrm>
            <a:off x="391477" y="2956350"/>
            <a:ext cx="9401560" cy="945301"/>
          </a:xfrm>
        </p:spPr>
        <p:txBody>
          <a:bodyPr>
            <a:normAutofit fontScale="90000"/>
          </a:bodyPr>
          <a:lstStyle/>
          <a:p>
            <a:r>
              <a:rPr lang="en-US" dirty="0"/>
              <a:t>PL-900 Power Apps and the Power Platform</a:t>
            </a:r>
          </a:p>
        </p:txBody>
      </p:sp>
      <p:sp>
        <p:nvSpPr>
          <p:cNvPr id="3" name="Text Placeholder 2">
            <a:extLst>
              <a:ext uri="{FF2B5EF4-FFF2-40B4-BE49-F238E27FC236}">
                <a16:creationId xmlns:a16="http://schemas.microsoft.com/office/drawing/2014/main" id="{7A026A1A-543E-E746-9FD3-87127F947D8A}"/>
              </a:ext>
            </a:extLst>
          </p:cNvPr>
          <p:cNvSpPr>
            <a:spLocks noGrp="1"/>
          </p:cNvSpPr>
          <p:nvPr>
            <p:ph type="body" sz="quarter" idx="12"/>
          </p:nvPr>
        </p:nvSpPr>
        <p:spPr>
          <a:xfrm>
            <a:off x="391477" y="4133987"/>
            <a:ext cx="9401560" cy="945301"/>
          </a:xfrm>
        </p:spPr>
        <p:txBody>
          <a:bodyPr/>
          <a:lstStyle/>
          <a:p>
            <a:r>
              <a:rPr lang="en-US" sz="2745" dirty="0">
                <a:latin typeface="+mj-lt"/>
              </a:rPr>
              <a:t>David Moss</a:t>
            </a:r>
          </a:p>
          <a:p>
            <a:r>
              <a:rPr lang="en-US" sz="2745" dirty="0"/>
              <a:t>Head of Data &amp; AI @ </a:t>
            </a:r>
            <a:r>
              <a:rPr lang="en-US" sz="2745" dirty="0" err="1"/>
              <a:t>Wottabyte</a:t>
            </a:r>
            <a:endParaRPr lang="en-US" sz="2745" dirty="0"/>
          </a:p>
        </p:txBody>
      </p:sp>
    </p:spTree>
    <p:extLst>
      <p:ext uri="{BB962C8B-B14F-4D97-AF65-F5344CB8AC3E}">
        <p14:creationId xmlns:p14="http://schemas.microsoft.com/office/powerpoint/2010/main" val="4003312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039643-B65F-4428-A03B-51F465971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731"/>
            <a:ext cx="12192000" cy="6580537"/>
          </a:xfrm>
          <a:prstGeom prst="rect">
            <a:avLst/>
          </a:prstGeom>
        </p:spPr>
      </p:pic>
    </p:spTree>
    <p:extLst>
      <p:ext uri="{BB962C8B-B14F-4D97-AF65-F5344CB8AC3E}">
        <p14:creationId xmlns:p14="http://schemas.microsoft.com/office/powerpoint/2010/main" val="3384672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0CCD0-2617-471A-961C-718C48E53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553"/>
            <a:ext cx="12192000" cy="6560894"/>
          </a:xfrm>
          <a:prstGeom prst="rect">
            <a:avLst/>
          </a:prstGeom>
        </p:spPr>
      </p:pic>
    </p:spTree>
    <p:extLst>
      <p:ext uri="{BB962C8B-B14F-4D97-AF65-F5344CB8AC3E}">
        <p14:creationId xmlns:p14="http://schemas.microsoft.com/office/powerpoint/2010/main" val="1761631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59F9A0-4D03-4AA1-91A3-E48DDBD1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0" y="3810"/>
            <a:ext cx="11574780" cy="6850380"/>
          </a:xfrm>
          <a:prstGeom prst="rect">
            <a:avLst/>
          </a:prstGeom>
        </p:spPr>
      </p:pic>
    </p:spTree>
    <p:extLst>
      <p:ext uri="{BB962C8B-B14F-4D97-AF65-F5344CB8AC3E}">
        <p14:creationId xmlns:p14="http://schemas.microsoft.com/office/powerpoint/2010/main" val="3496086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0B1FB-25E0-40EB-AEE2-578785C83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547"/>
            <a:ext cx="12192000" cy="6512905"/>
          </a:xfrm>
          <a:prstGeom prst="rect">
            <a:avLst/>
          </a:prstGeom>
        </p:spPr>
      </p:pic>
    </p:spTree>
    <p:extLst>
      <p:ext uri="{BB962C8B-B14F-4D97-AF65-F5344CB8AC3E}">
        <p14:creationId xmlns:p14="http://schemas.microsoft.com/office/powerpoint/2010/main" val="1862723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BB9D5-1A9D-4418-A8D7-B4AC8CA93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563"/>
            <a:ext cx="12192000" cy="6664874"/>
          </a:xfrm>
          <a:prstGeom prst="rect">
            <a:avLst/>
          </a:prstGeom>
        </p:spPr>
      </p:pic>
    </p:spTree>
    <p:extLst>
      <p:ext uri="{BB962C8B-B14F-4D97-AF65-F5344CB8AC3E}">
        <p14:creationId xmlns:p14="http://schemas.microsoft.com/office/powerpoint/2010/main" val="12268484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224938-04C5-4DB8-BAEE-F4614C923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45"/>
            <a:ext cx="12192000" cy="6554909"/>
          </a:xfrm>
          <a:prstGeom prst="rect">
            <a:avLst/>
          </a:prstGeom>
        </p:spPr>
      </p:pic>
    </p:spTree>
    <p:extLst>
      <p:ext uri="{BB962C8B-B14F-4D97-AF65-F5344CB8AC3E}">
        <p14:creationId xmlns:p14="http://schemas.microsoft.com/office/powerpoint/2010/main" val="1048855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DABE4-6980-42BB-8B1A-84A58324B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933"/>
            <a:ext cx="12192000" cy="6494133"/>
          </a:xfrm>
          <a:prstGeom prst="rect">
            <a:avLst/>
          </a:prstGeom>
        </p:spPr>
      </p:pic>
    </p:spTree>
    <p:extLst>
      <p:ext uri="{BB962C8B-B14F-4D97-AF65-F5344CB8AC3E}">
        <p14:creationId xmlns:p14="http://schemas.microsoft.com/office/powerpoint/2010/main" val="3590772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FC9E-63F3-421F-AF6C-F756A4B13F26}"/>
              </a:ext>
            </a:extLst>
          </p:cNvPr>
          <p:cNvSpPr>
            <a:spLocks noGrp="1"/>
          </p:cNvSpPr>
          <p:nvPr>
            <p:ph type="title"/>
          </p:nvPr>
        </p:nvSpPr>
        <p:spPr/>
        <p:txBody>
          <a:bodyPr/>
          <a:lstStyle/>
          <a:p>
            <a:r>
              <a:rPr lang="en-GB" dirty="0"/>
              <a:t>Build a button WFH to Boss</a:t>
            </a:r>
          </a:p>
        </p:txBody>
      </p:sp>
      <p:sp>
        <p:nvSpPr>
          <p:cNvPr id="3" name="Content Placeholder 2">
            <a:extLst>
              <a:ext uri="{FF2B5EF4-FFF2-40B4-BE49-F238E27FC236}">
                <a16:creationId xmlns:a16="http://schemas.microsoft.com/office/drawing/2014/main" id="{C65F2D03-058B-4639-8B58-4485FE744981}"/>
              </a:ext>
            </a:extLst>
          </p:cNvPr>
          <p:cNvSpPr>
            <a:spLocks noGrp="1"/>
          </p:cNvSpPr>
          <p:nvPr>
            <p:ph idx="1"/>
          </p:nvPr>
        </p:nvSpPr>
        <p:spPr/>
        <p:txBody>
          <a:bodyPr/>
          <a:lstStyle/>
          <a:p>
            <a:r>
              <a:rPr lang="en-GB" dirty="0"/>
              <a:t>Create Instant mobile button (portal or mobile app)</a:t>
            </a:r>
          </a:p>
          <a:p>
            <a:r>
              <a:rPr lang="en-GB" dirty="0"/>
              <a:t>Send email to boss</a:t>
            </a:r>
          </a:p>
          <a:p>
            <a:r>
              <a:rPr lang="en-GB" dirty="0"/>
              <a:t>test</a:t>
            </a:r>
          </a:p>
        </p:txBody>
      </p:sp>
      <p:pic>
        <p:nvPicPr>
          <p:cNvPr id="5" name="Picture 4">
            <a:extLst>
              <a:ext uri="{FF2B5EF4-FFF2-40B4-BE49-F238E27FC236}">
                <a16:creationId xmlns:a16="http://schemas.microsoft.com/office/drawing/2014/main" id="{0BB6FF6B-951F-4F29-887C-B55141B00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361" y="2205646"/>
            <a:ext cx="7551283" cy="4652354"/>
          </a:xfrm>
          <a:prstGeom prst="rect">
            <a:avLst/>
          </a:prstGeom>
        </p:spPr>
      </p:pic>
    </p:spTree>
    <p:extLst>
      <p:ext uri="{BB962C8B-B14F-4D97-AF65-F5344CB8AC3E}">
        <p14:creationId xmlns:p14="http://schemas.microsoft.com/office/powerpoint/2010/main" val="42454755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44F9B8-661A-484D-A528-1A39D5632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93"/>
            <a:ext cx="12192000" cy="6563414"/>
          </a:xfrm>
          <a:prstGeom prst="rect">
            <a:avLst/>
          </a:prstGeom>
        </p:spPr>
      </p:pic>
    </p:spTree>
    <p:extLst>
      <p:ext uri="{BB962C8B-B14F-4D97-AF65-F5344CB8AC3E}">
        <p14:creationId xmlns:p14="http://schemas.microsoft.com/office/powerpoint/2010/main" val="29636495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0134C4-9204-4FE5-9705-4E2BA1C4E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933"/>
            <a:ext cx="12192000" cy="6494133"/>
          </a:xfrm>
          <a:prstGeom prst="rect">
            <a:avLst/>
          </a:prstGeom>
        </p:spPr>
      </p:pic>
    </p:spTree>
    <p:extLst>
      <p:ext uri="{BB962C8B-B14F-4D97-AF65-F5344CB8AC3E}">
        <p14:creationId xmlns:p14="http://schemas.microsoft.com/office/powerpoint/2010/main" val="213413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B29C-F8EA-45A8-9609-3CE53C904F8A}"/>
              </a:ext>
            </a:extLst>
          </p:cNvPr>
          <p:cNvSpPr>
            <a:spLocks noGrp="1"/>
          </p:cNvSpPr>
          <p:nvPr>
            <p:ph type="ctrTitle"/>
          </p:nvPr>
        </p:nvSpPr>
        <p:spPr/>
        <p:txBody>
          <a:bodyPr/>
          <a:lstStyle/>
          <a:p>
            <a:r>
              <a:rPr lang="en-GB" dirty="0"/>
              <a:t>Power Apps for Power Platform PL-900</a:t>
            </a:r>
          </a:p>
        </p:txBody>
      </p:sp>
      <p:sp>
        <p:nvSpPr>
          <p:cNvPr id="3" name="Subtitle 2">
            <a:extLst>
              <a:ext uri="{FF2B5EF4-FFF2-40B4-BE49-F238E27FC236}">
                <a16:creationId xmlns:a16="http://schemas.microsoft.com/office/drawing/2014/main" id="{EFE2E057-4E88-4FF4-888E-A7FFD6C1BE7C}"/>
              </a:ext>
            </a:extLst>
          </p:cNvPr>
          <p:cNvSpPr>
            <a:spLocks noGrp="1"/>
          </p:cNvSpPr>
          <p:nvPr>
            <p:ph type="subTitle" idx="1"/>
          </p:nvPr>
        </p:nvSpPr>
        <p:spPr/>
        <p:txBody>
          <a:bodyPr/>
          <a:lstStyle/>
          <a:p>
            <a:r>
              <a:rPr lang="en-GB" dirty="0"/>
              <a:t>Microsoft Store Oxford Circus</a:t>
            </a:r>
          </a:p>
          <a:p>
            <a:r>
              <a:rPr lang="en-GB" dirty="0"/>
              <a:t>Wednesday 19</a:t>
            </a:r>
            <a:r>
              <a:rPr lang="en-GB" baseline="30000" dirty="0"/>
              <a:t>th</a:t>
            </a:r>
            <a:r>
              <a:rPr lang="en-GB" dirty="0"/>
              <a:t> Feb 2020</a:t>
            </a:r>
          </a:p>
          <a:p>
            <a:r>
              <a:rPr lang="en-GB" dirty="0"/>
              <a:t>Presenter David Moss</a:t>
            </a:r>
          </a:p>
        </p:txBody>
      </p:sp>
    </p:spTree>
    <p:extLst>
      <p:ext uri="{BB962C8B-B14F-4D97-AF65-F5344CB8AC3E}">
        <p14:creationId xmlns:p14="http://schemas.microsoft.com/office/powerpoint/2010/main" val="14217188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2514F2-A589-4B67-ABB8-8E1033CA4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652"/>
            <a:ext cx="12192000" cy="6554696"/>
          </a:xfrm>
          <a:prstGeom prst="rect">
            <a:avLst/>
          </a:prstGeom>
        </p:spPr>
      </p:pic>
    </p:spTree>
    <p:extLst>
      <p:ext uri="{BB962C8B-B14F-4D97-AF65-F5344CB8AC3E}">
        <p14:creationId xmlns:p14="http://schemas.microsoft.com/office/powerpoint/2010/main" val="2738022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C58124-3CE4-4311-A907-FF945B1AE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476"/>
            <a:ext cx="12192000" cy="6665047"/>
          </a:xfrm>
          <a:prstGeom prst="rect">
            <a:avLst/>
          </a:prstGeom>
        </p:spPr>
      </p:pic>
    </p:spTree>
    <p:extLst>
      <p:ext uri="{BB962C8B-B14F-4D97-AF65-F5344CB8AC3E}">
        <p14:creationId xmlns:p14="http://schemas.microsoft.com/office/powerpoint/2010/main" val="37077022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92867F-6DB1-4FFE-8F28-7230268DE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309"/>
            <a:ext cx="12192000" cy="6535381"/>
          </a:xfrm>
          <a:prstGeom prst="rect">
            <a:avLst/>
          </a:prstGeom>
        </p:spPr>
      </p:pic>
    </p:spTree>
    <p:extLst>
      <p:ext uri="{BB962C8B-B14F-4D97-AF65-F5344CB8AC3E}">
        <p14:creationId xmlns:p14="http://schemas.microsoft.com/office/powerpoint/2010/main" val="1406576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449D7-2BEC-4922-A5A2-13F979C3F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257"/>
            <a:ext cx="12192000" cy="6391486"/>
          </a:xfrm>
          <a:prstGeom prst="rect">
            <a:avLst/>
          </a:prstGeom>
        </p:spPr>
      </p:pic>
    </p:spTree>
    <p:extLst>
      <p:ext uri="{BB962C8B-B14F-4D97-AF65-F5344CB8AC3E}">
        <p14:creationId xmlns:p14="http://schemas.microsoft.com/office/powerpoint/2010/main" val="3643831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38B7-154E-460A-9713-F7479CEC7C96}"/>
              </a:ext>
            </a:extLst>
          </p:cNvPr>
          <p:cNvSpPr>
            <a:spLocks noGrp="1"/>
          </p:cNvSpPr>
          <p:nvPr>
            <p:ph type="title"/>
          </p:nvPr>
        </p:nvSpPr>
        <p:spPr/>
        <p:txBody>
          <a:bodyPr/>
          <a:lstStyle/>
          <a:p>
            <a:r>
              <a:rPr lang="en-GB" dirty="0"/>
              <a:t>Power Automate Learn PP Fundamentals</a:t>
            </a:r>
          </a:p>
        </p:txBody>
      </p:sp>
      <p:sp>
        <p:nvSpPr>
          <p:cNvPr id="3" name="Content Placeholder 2">
            <a:extLst>
              <a:ext uri="{FF2B5EF4-FFF2-40B4-BE49-F238E27FC236}">
                <a16:creationId xmlns:a16="http://schemas.microsoft.com/office/drawing/2014/main" id="{429E4A12-2A51-41B8-BCF4-1393BD1B4A3E}"/>
              </a:ext>
            </a:extLst>
          </p:cNvPr>
          <p:cNvSpPr>
            <a:spLocks noGrp="1"/>
          </p:cNvSpPr>
          <p:nvPr>
            <p:ph idx="1"/>
          </p:nvPr>
        </p:nvSpPr>
        <p:spPr/>
        <p:txBody>
          <a:bodyPr/>
          <a:lstStyle/>
          <a:p>
            <a:r>
              <a:rPr lang="en-GB" dirty="0"/>
              <a:t>Check Progress</a:t>
            </a:r>
          </a:p>
          <a:p>
            <a:r>
              <a:rPr lang="en-GB" dirty="0"/>
              <a:t>How many built flow from ‘Power Platform Fundamentals”  see module  </a:t>
            </a:r>
            <a:r>
              <a:rPr lang="en-GB" dirty="0">
                <a:hlinkClick r:id="rId2"/>
              </a:rPr>
              <a:t>https://docs.microsoft.com/en-us/learn/modules/build-automated-solution/index</a:t>
            </a:r>
            <a:endParaRPr lang="en-GB" dirty="0"/>
          </a:p>
          <a:p>
            <a:r>
              <a:rPr lang="en-GB" dirty="0"/>
              <a:t>Unit 3: Build an approval request</a:t>
            </a:r>
          </a:p>
          <a:p>
            <a:r>
              <a:rPr lang="en-GB" dirty="0"/>
              <a:t>Unit 4 : Build a Business Process Flow</a:t>
            </a:r>
          </a:p>
          <a:p>
            <a:endParaRPr lang="en-GB" dirty="0"/>
          </a:p>
          <a:p>
            <a:r>
              <a:rPr lang="en-GB" dirty="0"/>
              <a:t>Get class to do now if needed max 10 mins. Set clock countdown.</a:t>
            </a:r>
          </a:p>
        </p:txBody>
      </p:sp>
    </p:spTree>
    <p:extLst>
      <p:ext uri="{BB962C8B-B14F-4D97-AF65-F5344CB8AC3E}">
        <p14:creationId xmlns:p14="http://schemas.microsoft.com/office/powerpoint/2010/main" val="22553412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633BE-7607-466A-89D9-77B4E1A40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468"/>
            <a:ext cx="12192000" cy="6487064"/>
          </a:xfrm>
          <a:prstGeom prst="rect">
            <a:avLst/>
          </a:prstGeom>
        </p:spPr>
      </p:pic>
    </p:spTree>
    <p:extLst>
      <p:ext uri="{BB962C8B-B14F-4D97-AF65-F5344CB8AC3E}">
        <p14:creationId xmlns:p14="http://schemas.microsoft.com/office/powerpoint/2010/main" val="13748608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33A95E-431E-464F-A6DE-E86B38DC6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979"/>
            <a:ext cx="12192000" cy="6458042"/>
          </a:xfrm>
          <a:prstGeom prst="rect">
            <a:avLst/>
          </a:prstGeom>
        </p:spPr>
      </p:pic>
    </p:spTree>
    <p:extLst>
      <p:ext uri="{BB962C8B-B14F-4D97-AF65-F5344CB8AC3E}">
        <p14:creationId xmlns:p14="http://schemas.microsoft.com/office/powerpoint/2010/main" val="1866106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ABC13-B2C8-4599-9F03-3E5D2D34B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250"/>
            <a:ext cx="12192000" cy="6461499"/>
          </a:xfrm>
          <a:prstGeom prst="rect">
            <a:avLst/>
          </a:prstGeom>
        </p:spPr>
      </p:pic>
    </p:spTree>
    <p:extLst>
      <p:ext uri="{BB962C8B-B14F-4D97-AF65-F5344CB8AC3E}">
        <p14:creationId xmlns:p14="http://schemas.microsoft.com/office/powerpoint/2010/main" val="2271314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C18201-8043-4FC3-8CBE-DC3C18711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0"/>
            <a:ext cx="12192000" cy="6570499"/>
          </a:xfrm>
          <a:prstGeom prst="rect">
            <a:avLst/>
          </a:prstGeom>
        </p:spPr>
      </p:pic>
    </p:spTree>
    <p:extLst>
      <p:ext uri="{BB962C8B-B14F-4D97-AF65-F5344CB8AC3E}">
        <p14:creationId xmlns:p14="http://schemas.microsoft.com/office/powerpoint/2010/main" val="1797855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46B81A-CB40-46A3-B8C6-5E5368C73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4903"/>
            <a:ext cx="12192000" cy="6408194"/>
          </a:xfrm>
          <a:prstGeom prst="rect">
            <a:avLst/>
          </a:prstGeom>
        </p:spPr>
      </p:pic>
    </p:spTree>
    <p:extLst>
      <p:ext uri="{BB962C8B-B14F-4D97-AF65-F5344CB8AC3E}">
        <p14:creationId xmlns:p14="http://schemas.microsoft.com/office/powerpoint/2010/main" val="234117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40A9-6149-4D68-8790-24B9F73DEF3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F12BE917-3393-4C80-9B52-9F9284D23BD9}"/>
              </a:ext>
            </a:extLst>
          </p:cNvPr>
          <p:cNvSpPr>
            <a:spLocks noGrp="1"/>
          </p:cNvSpPr>
          <p:nvPr>
            <p:ph idx="1"/>
          </p:nvPr>
        </p:nvSpPr>
        <p:spPr/>
        <p:txBody>
          <a:bodyPr/>
          <a:lstStyle/>
          <a:p>
            <a:r>
              <a:rPr lang="en-GB" dirty="0"/>
              <a:t>5</a:t>
            </a:r>
            <a:r>
              <a:rPr lang="en-GB" baseline="30000" dirty="0"/>
              <a:t>th</a:t>
            </a:r>
            <a:r>
              <a:rPr lang="en-GB" dirty="0"/>
              <a:t> Feb: Intro Power Platform, PL-900, onboard, 1</a:t>
            </a:r>
            <a:r>
              <a:rPr lang="en-GB" baseline="30000" dirty="0"/>
              <a:t>st</a:t>
            </a:r>
            <a:r>
              <a:rPr lang="en-GB" dirty="0"/>
              <a:t> app &amp; CDS</a:t>
            </a:r>
          </a:p>
          <a:p>
            <a:r>
              <a:rPr lang="en-GB" dirty="0"/>
              <a:t>19</a:t>
            </a:r>
            <a:r>
              <a:rPr lang="en-GB" baseline="30000" dirty="0"/>
              <a:t>th</a:t>
            </a:r>
            <a:r>
              <a:rPr lang="en-GB" dirty="0"/>
              <a:t> Feb: Power Apps </a:t>
            </a:r>
          </a:p>
          <a:p>
            <a:r>
              <a:rPr lang="en-GB" dirty="0"/>
              <a:t>4</a:t>
            </a:r>
            <a:r>
              <a:rPr lang="en-GB" baseline="30000" dirty="0"/>
              <a:t>th</a:t>
            </a:r>
            <a:r>
              <a:rPr lang="en-GB" dirty="0"/>
              <a:t> March: Power Automate</a:t>
            </a:r>
          </a:p>
          <a:p>
            <a:r>
              <a:rPr lang="en-GB" dirty="0"/>
              <a:t>25</a:t>
            </a:r>
            <a:r>
              <a:rPr lang="en-GB" baseline="30000" dirty="0"/>
              <a:t>th</a:t>
            </a:r>
            <a:r>
              <a:rPr lang="en-GB" dirty="0"/>
              <a:t> March: Power BI</a:t>
            </a:r>
          </a:p>
          <a:p>
            <a:r>
              <a:rPr lang="en-GB" dirty="0"/>
              <a:t>8</a:t>
            </a:r>
            <a:r>
              <a:rPr lang="en-GB" baseline="30000" dirty="0"/>
              <a:t>th</a:t>
            </a:r>
            <a:r>
              <a:rPr lang="en-GB" dirty="0"/>
              <a:t> April: Power Platform summary; practice exam</a:t>
            </a:r>
          </a:p>
          <a:p>
            <a:endParaRPr lang="en-GB" dirty="0"/>
          </a:p>
          <a:p>
            <a:endParaRPr lang="en-GB" dirty="0"/>
          </a:p>
          <a:p>
            <a:endParaRPr lang="en-GB" dirty="0"/>
          </a:p>
        </p:txBody>
      </p:sp>
    </p:spTree>
    <p:extLst>
      <p:ext uri="{BB962C8B-B14F-4D97-AF65-F5344CB8AC3E}">
        <p14:creationId xmlns:p14="http://schemas.microsoft.com/office/powerpoint/2010/main" val="11437728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CF74B-558D-4DEE-832A-94A00D514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168"/>
            <a:ext cx="12192000" cy="6531663"/>
          </a:xfrm>
          <a:prstGeom prst="rect">
            <a:avLst/>
          </a:prstGeom>
        </p:spPr>
      </p:pic>
    </p:spTree>
    <p:extLst>
      <p:ext uri="{BB962C8B-B14F-4D97-AF65-F5344CB8AC3E}">
        <p14:creationId xmlns:p14="http://schemas.microsoft.com/office/powerpoint/2010/main" val="24254965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C734A-113C-42AE-ADB5-A5D5E4414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925"/>
            <a:ext cx="12192000" cy="6466149"/>
          </a:xfrm>
          <a:prstGeom prst="rect">
            <a:avLst/>
          </a:prstGeom>
        </p:spPr>
      </p:pic>
    </p:spTree>
    <p:extLst>
      <p:ext uri="{BB962C8B-B14F-4D97-AF65-F5344CB8AC3E}">
        <p14:creationId xmlns:p14="http://schemas.microsoft.com/office/powerpoint/2010/main" val="2933788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883D4-4CE9-4739-93FF-9BFD17575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872"/>
            <a:ext cx="12192000" cy="6706256"/>
          </a:xfrm>
          <a:prstGeom prst="rect">
            <a:avLst/>
          </a:prstGeom>
        </p:spPr>
      </p:pic>
    </p:spTree>
    <p:extLst>
      <p:ext uri="{BB962C8B-B14F-4D97-AF65-F5344CB8AC3E}">
        <p14:creationId xmlns:p14="http://schemas.microsoft.com/office/powerpoint/2010/main" val="36567482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D507F-0C4A-445B-AF7C-50CE401BD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034"/>
            <a:ext cx="12192000" cy="6511932"/>
          </a:xfrm>
          <a:prstGeom prst="rect">
            <a:avLst/>
          </a:prstGeom>
        </p:spPr>
      </p:pic>
    </p:spTree>
    <p:extLst>
      <p:ext uri="{BB962C8B-B14F-4D97-AF65-F5344CB8AC3E}">
        <p14:creationId xmlns:p14="http://schemas.microsoft.com/office/powerpoint/2010/main" val="3322182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EB06FE-65F3-477E-86C3-0442ED05C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747"/>
            <a:ext cx="12192000" cy="6788506"/>
          </a:xfrm>
          <a:prstGeom prst="rect">
            <a:avLst/>
          </a:prstGeom>
        </p:spPr>
      </p:pic>
    </p:spTree>
    <p:extLst>
      <p:ext uri="{BB962C8B-B14F-4D97-AF65-F5344CB8AC3E}">
        <p14:creationId xmlns:p14="http://schemas.microsoft.com/office/powerpoint/2010/main" val="9252895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16E5A9-F7E2-4A72-A2AF-EDEDAC52A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223"/>
            <a:ext cx="12192000" cy="6459553"/>
          </a:xfrm>
          <a:prstGeom prst="rect">
            <a:avLst/>
          </a:prstGeom>
        </p:spPr>
      </p:pic>
    </p:spTree>
    <p:extLst>
      <p:ext uri="{BB962C8B-B14F-4D97-AF65-F5344CB8AC3E}">
        <p14:creationId xmlns:p14="http://schemas.microsoft.com/office/powerpoint/2010/main" val="4229276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E8C651-CC06-4BD8-8BFA-ADC38A990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54"/>
            <a:ext cx="12192000" cy="6527691"/>
          </a:xfrm>
          <a:prstGeom prst="rect">
            <a:avLst/>
          </a:prstGeom>
        </p:spPr>
      </p:pic>
    </p:spTree>
    <p:extLst>
      <p:ext uri="{BB962C8B-B14F-4D97-AF65-F5344CB8AC3E}">
        <p14:creationId xmlns:p14="http://schemas.microsoft.com/office/powerpoint/2010/main" val="6364398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1F165-8019-4FCC-92AF-91BCB7684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225"/>
            <a:ext cx="12192000" cy="6513180"/>
          </a:xfrm>
          <a:prstGeom prst="rect">
            <a:avLst/>
          </a:prstGeom>
        </p:spPr>
      </p:pic>
    </p:spTree>
    <p:extLst>
      <p:ext uri="{BB962C8B-B14F-4D97-AF65-F5344CB8AC3E}">
        <p14:creationId xmlns:p14="http://schemas.microsoft.com/office/powerpoint/2010/main" val="30122028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372DD-A02B-44CC-95EF-F7825DB34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05"/>
            <a:ext cx="12192000" cy="6612390"/>
          </a:xfrm>
          <a:prstGeom prst="rect">
            <a:avLst/>
          </a:prstGeom>
        </p:spPr>
      </p:pic>
    </p:spTree>
    <p:extLst>
      <p:ext uri="{BB962C8B-B14F-4D97-AF65-F5344CB8AC3E}">
        <p14:creationId xmlns:p14="http://schemas.microsoft.com/office/powerpoint/2010/main" val="16636226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6ECE3-9032-4A8A-B33C-D8A240B07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545"/>
            <a:ext cx="12192000" cy="6572909"/>
          </a:xfrm>
          <a:prstGeom prst="rect">
            <a:avLst/>
          </a:prstGeom>
        </p:spPr>
      </p:pic>
    </p:spTree>
    <p:extLst>
      <p:ext uri="{BB962C8B-B14F-4D97-AF65-F5344CB8AC3E}">
        <p14:creationId xmlns:p14="http://schemas.microsoft.com/office/powerpoint/2010/main" val="1469571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22620</TotalTime>
  <Words>4850</Words>
  <Application>Microsoft Office PowerPoint</Application>
  <PresentationFormat>Widescreen</PresentationFormat>
  <Paragraphs>680</Paragraphs>
  <Slides>175</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175</vt:i4>
      </vt:variant>
    </vt:vector>
  </HeadingPairs>
  <TitlesOfParts>
    <vt:vector size="185" baseType="lpstr">
      <vt:lpstr>Arial</vt:lpstr>
      <vt:lpstr>Calibri</vt:lpstr>
      <vt:lpstr>Calibri Light</vt:lpstr>
      <vt:lpstr>Graphik Web</vt:lpstr>
      <vt:lpstr>Segoe UI</vt:lpstr>
      <vt:lpstr>Segoe UI Light</vt:lpstr>
      <vt:lpstr>Segoe UI Semibold</vt:lpstr>
      <vt:lpstr>Segoe UI Semilight</vt:lpstr>
      <vt:lpstr>Wingdings</vt:lpstr>
      <vt:lpstr>Office Theme</vt:lpstr>
      <vt:lpstr>From Power BI to Power Platform</vt:lpstr>
      <vt:lpstr>Agenda</vt:lpstr>
      <vt:lpstr>Session 1</vt:lpstr>
      <vt:lpstr>Links</vt:lpstr>
      <vt:lpstr>Links</vt:lpstr>
      <vt:lpstr>Key Takeaway: Power Platform </vt:lpstr>
      <vt:lpstr>PL-900 Power Apps and the Power Platform</vt:lpstr>
      <vt:lpstr>Power Apps for Power Platform PL-900</vt:lpstr>
      <vt:lpstr>Agenda</vt:lpstr>
      <vt:lpstr>Wednesday 19th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Apps Studio</vt:lpstr>
      <vt:lpstr>Building Blocks &amp; Key portals</vt:lpstr>
      <vt:lpstr>Environments</vt:lpstr>
      <vt:lpstr>Controls</vt:lpstr>
      <vt:lpstr>Where to start to Create apps</vt:lpstr>
      <vt:lpstr>Stop. 1 min break. Think social media.</vt:lpstr>
      <vt:lpstr>Lab : Create a canvas App in Power Apps (3 mods)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Driven Apps</vt:lpstr>
      <vt:lpstr>PowerPoint Presentation</vt:lpstr>
      <vt:lpstr>App Designer</vt:lpstr>
      <vt:lpstr>PowerPoint Presentation</vt:lpstr>
      <vt:lpstr>PowerPoint Presentation</vt:lpstr>
      <vt:lpstr>Entity</vt:lpstr>
      <vt:lpstr>Comman Data service</vt:lpstr>
      <vt:lpstr>Fields, Relationships, Biz Rules, Views, Forms, Dashboards, Charts, Keys, Data</vt:lpstr>
      <vt:lpstr>Fields</vt:lpstr>
      <vt:lpstr>Fields (think calculated columns)</vt:lpstr>
      <vt:lpstr>Relationships</vt:lpstr>
      <vt:lpstr>Views: SSRS Paginated Reports</vt:lpstr>
      <vt:lpstr>Forms</vt:lpstr>
      <vt:lpstr>Charts</vt:lpstr>
      <vt:lpstr>View Data in entity</vt:lpstr>
      <vt:lpstr>Logic &amp; Validation</vt:lpstr>
      <vt:lpstr>Stop. Do during next lab. Think social media.</vt:lpstr>
      <vt:lpstr>Lab 2: Model driven Apps </vt:lpstr>
      <vt:lpstr>RBAC Role Based Access Control</vt:lpstr>
      <vt:lpstr>Advanced Power Apps</vt:lpstr>
      <vt:lpstr>Power Apps logic &amp; validation / Business Logic</vt:lpstr>
      <vt:lpstr>PowerPoint Presentation</vt:lpstr>
      <vt:lpstr>Agenda</vt:lpstr>
      <vt:lpstr>Power Automate Power Platform PL-900</vt:lpstr>
      <vt:lpstr>Agenda</vt:lpstr>
      <vt:lpstr>Todays agenda</vt:lpstr>
      <vt:lpstr>PowerPoint Presentation</vt:lpstr>
      <vt:lpstr>PowerPoint Presentation</vt:lpstr>
      <vt:lpstr>PowerPoint Presentation</vt:lpstr>
      <vt:lpstr>DA-100 Data Analyst</vt:lpstr>
      <vt:lpstr>3 exam style questions</vt:lpstr>
      <vt:lpstr>PowerPoint Presentation</vt:lpstr>
      <vt:lpstr>flow.microsoft.com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 button WFH to Boss</vt:lpstr>
      <vt:lpstr>PowerPoint Presentation</vt:lpstr>
      <vt:lpstr>PowerPoint Presentation</vt:lpstr>
      <vt:lpstr>PowerPoint Presentation</vt:lpstr>
      <vt:lpstr>PowerPoint Presentation</vt:lpstr>
      <vt:lpstr>PowerPoint Presentation</vt:lpstr>
      <vt:lpstr>PowerPoint Presentation</vt:lpstr>
      <vt:lpstr>Power Automate Learn PP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Automate Learn PP Fundamentals</vt:lpstr>
      <vt:lpstr>Keywords</vt:lpstr>
      <vt:lpstr>Power Automate Mobile app</vt:lpstr>
      <vt:lpstr>Flow fix</vt:lpstr>
      <vt:lpstr>Lab 3a units are restricted as you do not have an O365 license !!!</vt:lpstr>
      <vt:lpstr>Lab3b</vt:lpstr>
      <vt:lpstr>Lab 3c : </vt:lpstr>
      <vt:lpstr>More advanced</vt:lpstr>
      <vt:lpstr>Power BI Power Platform PL-900</vt:lpstr>
      <vt:lpstr>Agenda</vt:lpstr>
      <vt:lpstr>David Moss</vt:lpstr>
      <vt:lpstr>Todays agenda</vt:lpstr>
      <vt:lpstr>PowerPoint Presentation</vt:lpstr>
      <vt:lpstr>PowerPoint Presentation</vt:lpstr>
      <vt:lpstr>PowerPoint Presentation</vt:lpstr>
      <vt:lpstr>DA-100 Data Analyst</vt:lpstr>
      <vt:lpstr>PowerPoint Presentation</vt:lpstr>
      <vt:lpstr>3 exam style questions</vt:lpstr>
      <vt:lpstr>PowerPoint Presentation</vt:lpstr>
      <vt:lpstr>PBI Desktop, PBI Service, PBI Mobile apps</vt:lpstr>
      <vt:lpstr>PowerPoint Presentation</vt:lpstr>
      <vt:lpstr>Transform data to insights</vt:lpstr>
      <vt:lpstr>Easily connect, clean, and mashup data</vt:lpstr>
      <vt:lpstr>Power BI data sources</vt:lpstr>
      <vt:lpstr>Build powerful models and flexible measures</vt:lpstr>
      <vt:lpstr>Create stunning interactive reports</vt:lpstr>
      <vt:lpstr>Visualize in the context of  your business</vt:lpstr>
      <vt:lpstr>Share insights with others</vt:lpstr>
      <vt:lpstr>Empower your organization</vt:lpstr>
      <vt:lpstr>PowerPoint Presentation</vt:lpstr>
      <vt:lpstr>PowerPoint Presentation</vt:lpstr>
      <vt:lpstr>PowerPoint Presentation</vt:lpstr>
      <vt:lpstr>Power BI family</vt:lpstr>
      <vt:lpstr>Power BI family</vt:lpstr>
      <vt:lpstr>www.powerbi.com &gt; Pricing</vt:lpstr>
      <vt:lpstr>Power BI: analytics for every organization Unified self-service &amp; enterprise BI platform</vt:lpstr>
      <vt:lpstr>It’s easy to get started… PowerBI.com</vt:lpstr>
      <vt:lpstr>Demo</vt:lpstr>
      <vt:lpstr>DIAH Demo</vt:lpstr>
      <vt:lpstr>PowerPoint Presentation</vt:lpstr>
      <vt:lpstr>Unify self-service and enterprise BI</vt:lpstr>
      <vt:lpstr>Enterprise BI tools inside of Power BI</vt:lpstr>
      <vt:lpstr>Securely protect your data</vt:lpstr>
      <vt:lpstr>PowerPoint Presentation</vt:lpstr>
      <vt:lpstr>Protect data exported from Power BI</vt:lpstr>
      <vt:lpstr>Protect data export with real-time risk analysis</vt:lpstr>
      <vt:lpstr>PowerPoint Presentation</vt:lpstr>
      <vt:lpstr>Compliant solution</vt:lpstr>
      <vt:lpstr>Protect your data privacy</vt:lpstr>
      <vt:lpstr>PowerPoint Presentation</vt:lpstr>
      <vt:lpstr>Power Platform</vt:lpstr>
      <vt:lpstr>Key Takeaways</vt:lpstr>
      <vt:lpstr>Power BI Power Platform PL-900</vt:lpstr>
      <vt:lpstr>Agenda</vt:lpstr>
      <vt:lpstr>David Moss</vt:lpstr>
      <vt:lpstr>Todays agenda</vt:lpstr>
      <vt:lpstr>PowerPoint Presentation</vt:lpstr>
      <vt:lpstr>PowerPoint Presentation</vt:lpstr>
      <vt:lpstr>PowerPoint Presentation</vt:lpstr>
      <vt:lpstr>3 exam style questions</vt:lpstr>
      <vt:lpstr>Exam process PL-900</vt:lpstr>
      <vt:lpstr>Power Apps</vt:lpstr>
      <vt:lpstr>Power Automate</vt:lpstr>
      <vt:lpstr>Power BI</vt:lpstr>
      <vt:lpstr>Power Platform Admin</vt:lpstr>
      <vt:lpstr>Common Data Service</vt:lpstr>
      <vt:lpstr>Exam style questions</vt:lpstr>
      <vt:lpstr>DA-100 Data Analyst</vt:lpstr>
      <vt:lpstr>Next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Moss</dc:creator>
  <cp:lastModifiedBy>David Moss</cp:lastModifiedBy>
  <cp:revision>127</cp:revision>
  <dcterms:created xsi:type="dcterms:W3CDTF">2020-02-03T12:55:01Z</dcterms:created>
  <dcterms:modified xsi:type="dcterms:W3CDTF">2020-04-08T19:35:44Z</dcterms:modified>
</cp:coreProperties>
</file>